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306" r:id="rId2"/>
    <p:sldId id="260" r:id="rId3"/>
    <p:sldId id="2236" r:id="rId4"/>
    <p:sldId id="2235" r:id="rId5"/>
    <p:sldId id="2243" r:id="rId6"/>
    <p:sldId id="2244" r:id="rId7"/>
    <p:sldId id="2245" r:id="rId8"/>
    <p:sldId id="2246" r:id="rId9"/>
    <p:sldId id="2247" r:id="rId10"/>
    <p:sldId id="2248" r:id="rId11"/>
    <p:sldId id="2234" r:id="rId12"/>
    <p:sldId id="326" r:id="rId13"/>
    <p:sldId id="2240" r:id="rId14"/>
    <p:sldId id="319" r:id="rId15"/>
    <p:sldId id="2249" r:id="rId16"/>
    <p:sldId id="321" r:id="rId17"/>
    <p:sldId id="2250" r:id="rId18"/>
  </p:sldIdLst>
  <p:sldSz cx="12192000" cy="6858000"/>
  <p:notesSz cx="6858000" cy="9144000"/>
  <p:embeddedFontLst>
    <p:embeddedFont>
      <p:font typeface="Calibri Light" panose="020F0302020204030204" pitchFamily="34" charset="0"/>
      <p:regular r:id="rId21"/>
      <p:italic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Segoe UI Semilight" panose="020B0604020202020204" charset="0"/>
      <p:regular r:id="rId27"/>
      <p:italic r:id="rId28"/>
    </p:embeddedFont>
    <p:embeddedFont>
      <p:font typeface="Segoe UI" panose="020B0502040204020203" pitchFamily="34" charset="0"/>
      <p:regular r:id="rId29"/>
      <p:bold r:id="rId30"/>
      <p:italic r:id="rId31"/>
      <p:boldItalic r:id="rId32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3661"/>
    <a:srgbClr val="025091"/>
    <a:srgbClr val="EA557F"/>
    <a:srgbClr val="F3F4F7"/>
    <a:srgbClr val="3081B6"/>
    <a:srgbClr val="1D4D6D"/>
    <a:srgbClr val="1D8C95"/>
    <a:srgbClr val="97999B"/>
    <a:srgbClr val="CF7E49"/>
    <a:srgbClr val="7D88A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439" autoAdjust="0"/>
    <p:restoredTop sz="94660"/>
  </p:normalViewPr>
  <p:slideViewPr>
    <p:cSldViewPr snapToGrid="0">
      <p:cViewPr>
        <p:scale>
          <a:sx n="62" d="100"/>
          <a:sy n="62" d="100"/>
        </p:scale>
        <p:origin x="-2496" y="-118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="" xmlns:a16="http://schemas.microsoft.com/office/drawing/2014/main" id="{30BDA605-1575-412F-BA42-191BE363022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A9155CBA-737E-4A9B-B204-FCDE532B9AB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8E17DC-990B-4F89-851C-31E4AB7BF375}" type="datetimeFigureOut">
              <a:rPr lang="ru-RU" smtClean="0"/>
              <a:t>15.03.2022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8BE9D374-40A4-4217-8E6D-93800EA3D75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5EA72277-8CDD-455A-B750-45B5D0E6F36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D70EE2-91C9-4BB0-9625-B3464F29CC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23427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994723-82ED-4ACB-8F8D-F3AF956C9A64}" type="datetimeFigureOut">
              <a:rPr lang="ru-RU" smtClean="0"/>
              <a:t>15.03.2022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A05516-9DD3-4419-8314-33B56182FB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52629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лавный">
    <p:bg>
      <p:bgPr>
        <a:solidFill>
          <a:schemeClr val="tx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19" descr="MIIMO_Logo_monochrome_white_02.png">
            <a:extLst>
              <a:ext uri="{FF2B5EF4-FFF2-40B4-BE49-F238E27FC236}">
                <a16:creationId xmlns="" xmlns:a16="http://schemas.microsoft.com/office/drawing/2014/main" id="{40FEF380-591A-48FD-8E54-0A054E892D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646" y="4807020"/>
            <a:ext cx="1676564" cy="1520447"/>
          </a:xfrm>
          <a:prstGeom prst="rect">
            <a:avLst/>
          </a:prstGeom>
        </p:spPr>
      </p:pic>
      <p:sp>
        <p:nvSpPr>
          <p:cNvPr id="15" name="Заголовок 11">
            <a:extLst>
              <a:ext uri="{FF2B5EF4-FFF2-40B4-BE49-F238E27FC236}">
                <a16:creationId xmlns="" xmlns:a16="http://schemas.microsoft.com/office/drawing/2014/main" id="{C3AF479F-7913-4920-9C4F-A6C039D5C4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629" y="1277258"/>
            <a:ext cx="10914742" cy="2315256"/>
          </a:xfrm>
        </p:spPr>
        <p:txBody>
          <a:bodyPr anchor="b">
            <a:norm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4400" kern="1200" dirty="0">
                <a:solidFill>
                  <a:schemeClr val="bg1"/>
                </a:solidFill>
                <a:latin typeface="+mj-lt"/>
                <a:ea typeface="Segoe UI Black" panose="020B0A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20" name="Текст 18">
            <a:extLst>
              <a:ext uri="{FF2B5EF4-FFF2-40B4-BE49-F238E27FC236}">
                <a16:creationId xmlns="" xmlns:a16="http://schemas.microsoft.com/office/drawing/2014/main" id="{458F7A35-7276-4105-A85C-2A8F6F09DC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38175" y="3684588"/>
            <a:ext cx="10915196" cy="424732"/>
          </a:xfrm>
        </p:spPr>
        <p:txBody>
          <a:bodyPr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ru-RU" sz="2400" kern="1200" dirty="0" smtClean="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ru-RU" sz="2400" kern="1200" dirty="0" smtClean="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ru-RU" sz="2400" kern="1200" dirty="0" smtClean="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ru-RU" sz="2400" kern="1200" dirty="0" smtClean="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ru-RU" sz="2400" kern="1200" dirty="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9829877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7">
            <a:extLst>
              <a:ext uri="{FF2B5EF4-FFF2-40B4-BE49-F238E27FC236}">
                <a16:creationId xmlns="" xmlns:a16="http://schemas.microsoft.com/office/drawing/2014/main" id="{7D069EE4-C80F-4E12-8FFD-79BCA2A1AEE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61681" y="1979314"/>
            <a:ext cx="3603740" cy="2396377"/>
          </a:xfrm>
          <a:pattFill prst="divot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00B219E-A126-4111-81E5-C3DDF4036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629" y="365125"/>
            <a:ext cx="10914742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AC7DDC73-E847-4266-A094-75D9D5B08E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E8126-E146-43B7-9F51-213A8B292193}" type="datetime1">
              <a:rPr lang="ru-RU" smtClean="0"/>
              <a:t>15.03.2022</a:t>
            </a:fld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55A41D57-06D8-473A-8F98-DEA4EE7E9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93421-D54F-4996-98AB-A05A83C75EAB}" type="slidenum">
              <a:rPr lang="ru-RU" smtClean="0"/>
              <a:t>‹#›</a:t>
            </a:fld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8FD91DA7-D9E7-4DF5-BD8B-AD9328799B88}"/>
              </a:ext>
            </a:extLst>
          </p:cNvPr>
          <p:cNvSpPr txBox="1"/>
          <p:nvPr userDrawn="1"/>
        </p:nvSpPr>
        <p:spPr>
          <a:xfrm>
            <a:off x="668593" y="75790"/>
            <a:ext cx="5163127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ru-RU" sz="800" b="0" dirty="0">
                <a:solidFill>
                  <a:schemeClr val="bg1">
                    <a:lumMod val="75000"/>
                  </a:schemeClr>
                </a:solidFill>
              </a:rPr>
              <a:t>Министерство инвестиций, промышленности и науки Московской области </a:t>
            </a:r>
          </a:p>
        </p:txBody>
      </p:sp>
      <p:sp>
        <p:nvSpPr>
          <p:cNvPr id="7" name="Нижний колонтитул 4">
            <a:extLst>
              <a:ext uri="{FF2B5EF4-FFF2-40B4-BE49-F238E27FC236}">
                <a16:creationId xmlns="" xmlns:a16="http://schemas.microsoft.com/office/drawing/2014/main" id="{00CC503C-269F-469D-BB37-B34CDB1157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438571" y="107156"/>
            <a:ext cx="4114800" cy="168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ru-RU" sz="800" b="1" kern="1200" dirty="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ru-RU"/>
              <a:t>Центры «Мой бизнес»   •   Сентябрь 2021</a:t>
            </a:r>
            <a:endParaRPr lang="ru-RU" dirty="0"/>
          </a:p>
        </p:txBody>
      </p:sp>
      <p:sp>
        <p:nvSpPr>
          <p:cNvPr id="17" name="Текст 15">
            <a:extLst>
              <a:ext uri="{FF2B5EF4-FFF2-40B4-BE49-F238E27FC236}">
                <a16:creationId xmlns="" xmlns:a16="http://schemas.microsoft.com/office/drawing/2014/main" id="{F1E9ADE3-F955-4727-B820-2CD19C332BC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77826" y="1979314"/>
            <a:ext cx="2960745" cy="286232"/>
          </a:xfrm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buNone/>
              <a:defRPr lang="ru-RU" sz="1400" b="0" kern="1200" dirty="0" smtClean="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8" name="Текст 15">
            <a:extLst>
              <a:ext uri="{FF2B5EF4-FFF2-40B4-BE49-F238E27FC236}">
                <a16:creationId xmlns="" xmlns:a16="http://schemas.microsoft.com/office/drawing/2014/main" id="{93C6759B-731B-4379-8C70-20139B0671D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477825" y="2278581"/>
            <a:ext cx="2960745" cy="341632"/>
          </a:xfrm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+mj-lt"/>
              <a:buNone/>
              <a:defRPr lang="ru-RU" sz="1800" b="1" i="0" kern="1200" dirty="0" smtClean="0">
                <a:solidFill>
                  <a:schemeClr val="bg2">
                    <a:lumMod val="10000"/>
                  </a:schemeClr>
                </a:solidFill>
                <a:effectLst/>
                <a:latin typeface="+mn-lt"/>
                <a:ea typeface="+mn-ea"/>
                <a:cs typeface="Calibri Light" panose="020F0302020204030204" pitchFamily="34" charset="0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4" name="Picture Placeholder 7">
            <a:extLst>
              <a:ext uri="{FF2B5EF4-FFF2-40B4-BE49-F238E27FC236}">
                <a16:creationId xmlns="" xmlns:a16="http://schemas.microsoft.com/office/drawing/2014/main" id="{BACE17BE-ADC2-45FF-BA6A-C17F18567BA7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398164" y="3928672"/>
            <a:ext cx="3603740" cy="2396377"/>
          </a:xfrm>
          <a:pattFill prst="divot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5" name="Текст 15">
            <a:extLst>
              <a:ext uri="{FF2B5EF4-FFF2-40B4-BE49-F238E27FC236}">
                <a16:creationId xmlns="" xmlns:a16="http://schemas.microsoft.com/office/drawing/2014/main" id="{A4F5CAAF-47EB-41A9-ABC6-348984FB25E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114309" y="3928672"/>
            <a:ext cx="2743201" cy="286232"/>
          </a:xfrm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buNone/>
              <a:defRPr lang="ru-RU" sz="1400" b="0" kern="1200" dirty="0" smtClean="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Текст 15">
            <a:extLst>
              <a:ext uri="{FF2B5EF4-FFF2-40B4-BE49-F238E27FC236}">
                <a16:creationId xmlns="" xmlns:a16="http://schemas.microsoft.com/office/drawing/2014/main" id="{9A7A06EC-D3B2-4D64-9745-BC7373BC689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114308" y="4227939"/>
            <a:ext cx="2743201" cy="341632"/>
          </a:xfrm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+mj-lt"/>
              <a:buNone/>
              <a:defRPr lang="ru-RU" sz="1800" b="1" i="0" kern="1200" dirty="0" smtClean="0">
                <a:solidFill>
                  <a:schemeClr val="bg2">
                    <a:lumMod val="10000"/>
                  </a:schemeClr>
                </a:solidFill>
                <a:effectLst/>
                <a:latin typeface="+mn-lt"/>
                <a:ea typeface="+mn-ea"/>
                <a:cs typeface="Calibri Light" panose="020F0302020204030204" pitchFamily="34" charset="0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6676868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7">
            <a:extLst>
              <a:ext uri="{FF2B5EF4-FFF2-40B4-BE49-F238E27FC236}">
                <a16:creationId xmlns="" xmlns:a16="http://schemas.microsoft.com/office/drawing/2014/main" id="{7D069EE4-C80F-4E12-8FFD-79BCA2A1AEE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61681" y="3898997"/>
            <a:ext cx="3603740" cy="2396377"/>
          </a:xfrm>
          <a:pattFill prst="divot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00B219E-A126-4111-81E5-C3DDF4036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629" y="365125"/>
            <a:ext cx="10914742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AC7DDC73-E847-4266-A094-75D9D5B08E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E8126-E146-43B7-9F51-213A8B292193}" type="datetime1">
              <a:rPr lang="ru-RU" smtClean="0"/>
              <a:t>15.03.2022</a:t>
            </a:fld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55A41D57-06D8-473A-8F98-DEA4EE7E9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93421-D54F-4996-98AB-A05A83C75EAB}" type="slidenum">
              <a:rPr lang="ru-RU" smtClean="0"/>
              <a:t>‹#›</a:t>
            </a:fld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8FD91DA7-D9E7-4DF5-BD8B-AD9328799B88}"/>
              </a:ext>
            </a:extLst>
          </p:cNvPr>
          <p:cNvSpPr txBox="1"/>
          <p:nvPr userDrawn="1"/>
        </p:nvSpPr>
        <p:spPr>
          <a:xfrm>
            <a:off x="668593" y="75790"/>
            <a:ext cx="5163127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ru-RU" sz="800" b="0" dirty="0">
                <a:solidFill>
                  <a:schemeClr val="bg1">
                    <a:lumMod val="75000"/>
                  </a:schemeClr>
                </a:solidFill>
              </a:rPr>
              <a:t>Министерство инвестиций, промышленности и науки Московской области </a:t>
            </a:r>
          </a:p>
        </p:txBody>
      </p:sp>
      <p:sp>
        <p:nvSpPr>
          <p:cNvPr id="7" name="Нижний колонтитул 4">
            <a:extLst>
              <a:ext uri="{FF2B5EF4-FFF2-40B4-BE49-F238E27FC236}">
                <a16:creationId xmlns="" xmlns:a16="http://schemas.microsoft.com/office/drawing/2014/main" id="{00CC503C-269F-469D-BB37-B34CDB1157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438571" y="107156"/>
            <a:ext cx="4114800" cy="168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ru-RU" sz="800" b="1" kern="1200" dirty="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ru-RU"/>
              <a:t>Центры «Мой бизнес»   •   Сентябрь 2021</a:t>
            </a:r>
            <a:endParaRPr lang="ru-RU" dirty="0"/>
          </a:p>
        </p:txBody>
      </p:sp>
      <p:sp>
        <p:nvSpPr>
          <p:cNvPr id="21" name="Picture Placeholder 7">
            <a:extLst>
              <a:ext uri="{FF2B5EF4-FFF2-40B4-BE49-F238E27FC236}">
                <a16:creationId xmlns="" xmlns:a16="http://schemas.microsoft.com/office/drawing/2014/main" id="{0753FA30-3391-4819-977C-C88B99C8364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398164" y="1979314"/>
            <a:ext cx="3603740" cy="2396377"/>
          </a:xfrm>
          <a:pattFill prst="divot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2" name="Текст 15">
            <a:extLst>
              <a:ext uri="{FF2B5EF4-FFF2-40B4-BE49-F238E27FC236}">
                <a16:creationId xmlns="" xmlns:a16="http://schemas.microsoft.com/office/drawing/2014/main" id="{99AA8007-F814-4E8C-80AE-7EFC1226F4E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114309" y="2864374"/>
            <a:ext cx="2439063" cy="286232"/>
          </a:xfrm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buNone/>
              <a:defRPr lang="ru-RU" sz="1400" b="0" kern="1200" dirty="0" smtClean="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Текст 15">
            <a:extLst>
              <a:ext uri="{FF2B5EF4-FFF2-40B4-BE49-F238E27FC236}">
                <a16:creationId xmlns="" xmlns:a16="http://schemas.microsoft.com/office/drawing/2014/main" id="{A3C53F25-A6D3-4CEB-AF3E-DCDE66964AA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114308" y="3163641"/>
            <a:ext cx="2439063" cy="341632"/>
          </a:xfrm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+mj-lt"/>
              <a:buNone/>
              <a:defRPr lang="ru-RU" sz="1800" b="1" i="0" kern="1200" dirty="0" smtClean="0">
                <a:solidFill>
                  <a:schemeClr val="bg2">
                    <a:lumMod val="10000"/>
                  </a:schemeClr>
                </a:solidFill>
                <a:effectLst/>
                <a:latin typeface="+mn-lt"/>
                <a:ea typeface="+mn-ea"/>
                <a:cs typeface="Calibri Light" panose="020F0302020204030204" pitchFamily="34" charset="0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7" name="Текст 15">
            <a:extLst>
              <a:ext uri="{FF2B5EF4-FFF2-40B4-BE49-F238E27FC236}">
                <a16:creationId xmlns="" xmlns:a16="http://schemas.microsoft.com/office/drawing/2014/main" id="{DE142E9F-AFFB-4D63-9F5E-F0EA3739CB8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77826" y="4910835"/>
            <a:ext cx="2960745" cy="286232"/>
          </a:xfrm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buNone/>
              <a:defRPr lang="ru-RU" sz="1400" b="0" kern="1200" dirty="0" smtClean="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8" name="Текст 15">
            <a:extLst>
              <a:ext uri="{FF2B5EF4-FFF2-40B4-BE49-F238E27FC236}">
                <a16:creationId xmlns="" xmlns:a16="http://schemas.microsoft.com/office/drawing/2014/main" id="{41E23D19-5BF2-4AE7-ADFF-CA36A2704F7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477825" y="5210102"/>
            <a:ext cx="2960745" cy="341632"/>
          </a:xfrm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+mj-lt"/>
              <a:buNone/>
              <a:defRPr lang="ru-RU" sz="1800" b="1" i="0" kern="1200" dirty="0" smtClean="0">
                <a:solidFill>
                  <a:schemeClr val="bg2">
                    <a:lumMod val="10000"/>
                  </a:schemeClr>
                </a:solidFill>
                <a:effectLst/>
                <a:latin typeface="+mn-lt"/>
                <a:ea typeface="+mn-ea"/>
                <a:cs typeface="Calibri Light" panose="020F0302020204030204" pitchFamily="34" charset="0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0580822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00B219E-A126-4111-81E5-C3DDF4036C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AC7DDC73-E847-4266-A094-75D9D5B08E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EB5FC-3764-4564-9DE4-1D07A083DA06}" type="datetime1">
              <a:rPr lang="ru-RU" smtClean="0"/>
              <a:t>15.03.2022</a:t>
            </a:fld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55A41D57-06D8-473A-8F98-DEA4EE7E9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93421-D54F-4996-98AB-A05A83C75EAB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Picture 2">
            <a:extLst>
              <a:ext uri="{FF2B5EF4-FFF2-40B4-BE49-F238E27FC236}">
                <a16:creationId xmlns="" xmlns:a16="http://schemas.microsoft.com/office/drawing/2014/main" id="{DE6E1F09-350F-4877-8FC7-4DB85B54CA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1502" y="1459022"/>
            <a:ext cx="5128996" cy="5128994"/>
          </a:xfrm>
          <a:prstGeom prst="rect">
            <a:avLst/>
          </a:prstGeom>
        </p:spPr>
      </p:pic>
      <p:sp>
        <p:nvSpPr>
          <p:cNvPr id="8" name="Picture Placeholder 7">
            <a:extLst>
              <a:ext uri="{FF2B5EF4-FFF2-40B4-BE49-F238E27FC236}">
                <a16:creationId xmlns="" xmlns:a16="http://schemas.microsoft.com/office/drawing/2014/main" id="{AC249122-3349-40D8-A4F7-78D3722179D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62488" y="2355178"/>
            <a:ext cx="4673306" cy="2669194"/>
          </a:xfrm>
          <a:custGeom>
            <a:avLst/>
            <a:gdLst>
              <a:gd name="connsiteX0" fmla="*/ 0 w 4015740"/>
              <a:gd name="connsiteY0" fmla="*/ 0 h 2293620"/>
              <a:gd name="connsiteX1" fmla="*/ 4015740 w 4015740"/>
              <a:gd name="connsiteY1" fmla="*/ 0 h 2293620"/>
              <a:gd name="connsiteX2" fmla="*/ 4015740 w 4015740"/>
              <a:gd name="connsiteY2" fmla="*/ 2293620 h 2293620"/>
              <a:gd name="connsiteX3" fmla="*/ 0 w 4015740"/>
              <a:gd name="connsiteY3" fmla="*/ 2293620 h 2293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15740" h="2293620">
                <a:moveTo>
                  <a:pt x="0" y="0"/>
                </a:moveTo>
                <a:lnTo>
                  <a:pt x="4015740" y="0"/>
                </a:lnTo>
                <a:lnTo>
                  <a:pt x="4015740" y="2293620"/>
                </a:lnTo>
                <a:lnTo>
                  <a:pt x="0" y="2293620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AA283C79-CDFB-4D67-8A29-98EE845B35CE}"/>
              </a:ext>
            </a:extLst>
          </p:cNvPr>
          <p:cNvSpPr txBox="1"/>
          <p:nvPr userDrawn="1"/>
        </p:nvSpPr>
        <p:spPr>
          <a:xfrm>
            <a:off x="668593" y="75790"/>
            <a:ext cx="5163127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ru-RU" sz="800" b="0" dirty="0">
                <a:solidFill>
                  <a:schemeClr val="bg1">
                    <a:lumMod val="75000"/>
                  </a:schemeClr>
                </a:solidFill>
              </a:rPr>
              <a:t>Министерство инвестиций, промышленности и науки Московской области </a:t>
            </a:r>
          </a:p>
        </p:txBody>
      </p:sp>
      <p:sp>
        <p:nvSpPr>
          <p:cNvPr id="10" name="Нижний колонтитул 4">
            <a:extLst>
              <a:ext uri="{FF2B5EF4-FFF2-40B4-BE49-F238E27FC236}">
                <a16:creationId xmlns="" xmlns:a16="http://schemas.microsoft.com/office/drawing/2014/main" id="{EC2CE1BA-C5F0-4007-ABCC-567BB1E1BE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438571" y="107156"/>
            <a:ext cx="4114800" cy="168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ru-RU" sz="800" b="1" kern="1200" dirty="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ru-RU"/>
              <a:t>Центры «Мой бизнес»   •   Сентябрь 2021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836402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00B219E-A126-4111-81E5-C3DDF4036C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AC7DDC73-E847-4266-A094-75D9D5B08E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DC2D2-4554-4F6F-A62E-CA58714921D2}" type="datetime1">
              <a:rPr lang="ru-RU" smtClean="0"/>
              <a:t>15.03.2022</a:t>
            </a:fld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55A41D57-06D8-473A-8F98-DEA4EE7E9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93421-D54F-4996-98AB-A05A83C75EAB}" type="slidenum">
              <a:rPr lang="ru-RU" smtClean="0"/>
              <a:t>‹#›</a:t>
            </a:fld>
            <a:endParaRPr lang="ru-RU" dirty="0"/>
          </a:p>
        </p:txBody>
      </p:sp>
      <p:pic>
        <p:nvPicPr>
          <p:cNvPr id="11" name="Picture 2">
            <a:extLst>
              <a:ext uri="{FF2B5EF4-FFF2-40B4-BE49-F238E27FC236}">
                <a16:creationId xmlns="" xmlns:a16="http://schemas.microsoft.com/office/drawing/2014/main" id="{9B03D8D9-5030-42AF-9664-A78B3E5C63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847" y="2357107"/>
            <a:ext cx="6400306" cy="3865784"/>
          </a:xfrm>
          <a:prstGeom prst="rect">
            <a:avLst/>
          </a:prstGeom>
        </p:spPr>
      </p:pic>
      <p:sp>
        <p:nvSpPr>
          <p:cNvPr id="12" name="Picture Placeholder 7">
            <a:extLst>
              <a:ext uri="{FF2B5EF4-FFF2-40B4-BE49-F238E27FC236}">
                <a16:creationId xmlns="" xmlns:a16="http://schemas.microsoft.com/office/drawing/2014/main" id="{798AD1E8-ACAA-435B-B018-53143291627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691702" y="2541266"/>
            <a:ext cx="4791170" cy="3076998"/>
          </a:xfrm>
          <a:pattFill prst="divot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DCB61182-DB22-4658-8C5A-C20008F3212F}"/>
              </a:ext>
            </a:extLst>
          </p:cNvPr>
          <p:cNvSpPr txBox="1"/>
          <p:nvPr userDrawn="1"/>
        </p:nvSpPr>
        <p:spPr>
          <a:xfrm>
            <a:off x="668593" y="75790"/>
            <a:ext cx="5163127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ru-RU" sz="800" b="0" dirty="0">
                <a:solidFill>
                  <a:schemeClr val="bg1">
                    <a:lumMod val="75000"/>
                  </a:schemeClr>
                </a:solidFill>
              </a:rPr>
              <a:t>Министерство инвестиций, промышленности и науки Московской области </a:t>
            </a:r>
          </a:p>
        </p:txBody>
      </p:sp>
      <p:sp>
        <p:nvSpPr>
          <p:cNvPr id="9" name="Нижний колонтитул 4">
            <a:extLst>
              <a:ext uri="{FF2B5EF4-FFF2-40B4-BE49-F238E27FC236}">
                <a16:creationId xmlns="" xmlns:a16="http://schemas.microsoft.com/office/drawing/2014/main" id="{D2AA3DB2-30AA-4745-A947-9D3F2B83ED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438571" y="107156"/>
            <a:ext cx="4114800" cy="168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ru-RU" sz="800" b="1" kern="1200" dirty="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ru-RU"/>
              <a:t>Центры «Мой бизнес»   •   Сентябрь 2021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840147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00B219E-A126-4111-81E5-C3DDF4036C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AC7DDC73-E847-4266-A094-75D9D5B08E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52BBC-F44A-4859-A42E-8EA4D142DF72}" type="datetime1">
              <a:rPr lang="ru-RU" smtClean="0"/>
              <a:t>15.03.2022</a:t>
            </a:fld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55A41D57-06D8-473A-8F98-DEA4EE7E9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93421-D54F-4996-98AB-A05A83C75EAB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Picture 2">
            <a:extLst>
              <a:ext uri="{FF2B5EF4-FFF2-40B4-BE49-F238E27FC236}">
                <a16:creationId xmlns="" xmlns:a16="http://schemas.microsoft.com/office/drawing/2014/main" id="{DEFA28CF-694F-4BB5-8F2C-1F071C37A2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9635" y="2577650"/>
            <a:ext cx="6400306" cy="3865784"/>
          </a:xfrm>
          <a:prstGeom prst="rect">
            <a:avLst/>
          </a:prstGeom>
        </p:spPr>
      </p:pic>
      <p:sp>
        <p:nvSpPr>
          <p:cNvPr id="7" name="Picture Placeholder 7">
            <a:extLst>
              <a:ext uri="{FF2B5EF4-FFF2-40B4-BE49-F238E27FC236}">
                <a16:creationId xmlns="" xmlns:a16="http://schemas.microsoft.com/office/drawing/2014/main" id="{7F4F91F9-CA22-4B8F-A4C3-5F76F46123C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03913" y="2814197"/>
            <a:ext cx="4811750" cy="2988000"/>
          </a:xfrm>
          <a:pattFill prst="divot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CF044D3D-AE5A-4F44-AF2D-956AAD3FF513}"/>
              </a:ext>
            </a:extLst>
          </p:cNvPr>
          <p:cNvSpPr txBox="1"/>
          <p:nvPr userDrawn="1"/>
        </p:nvSpPr>
        <p:spPr>
          <a:xfrm>
            <a:off x="668593" y="75790"/>
            <a:ext cx="5163127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ru-RU" sz="800" b="0" dirty="0">
                <a:solidFill>
                  <a:schemeClr val="bg1">
                    <a:lumMod val="75000"/>
                  </a:schemeClr>
                </a:solidFill>
              </a:rPr>
              <a:t>Министерство инвестиций, промышленности и науки Московской области </a:t>
            </a:r>
          </a:p>
        </p:txBody>
      </p:sp>
      <p:sp>
        <p:nvSpPr>
          <p:cNvPr id="9" name="Нижний колонтитул 4">
            <a:extLst>
              <a:ext uri="{FF2B5EF4-FFF2-40B4-BE49-F238E27FC236}">
                <a16:creationId xmlns="" xmlns:a16="http://schemas.microsoft.com/office/drawing/2014/main" id="{3B37CE04-81F8-4535-9AC6-53AD1BB46E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438571" y="107156"/>
            <a:ext cx="4114800" cy="168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ru-RU" sz="800" b="1" kern="1200" dirty="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ru-RU"/>
              <a:t>Центры «Мой бизнес»   •   Сентябрь 2021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113817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5A67265F-9EFD-42AE-9441-799B298796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12D39-A215-412A-91B6-3BCC4D49136C}" type="datetime1">
              <a:rPr lang="ru-RU" smtClean="0"/>
              <a:t>15.03.2022</a:t>
            </a:fld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1B3197BC-3B28-4D63-ABDB-A513E36D48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93421-D54F-4996-98AB-A05A83C75E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24647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9AEE0A88-F5ED-4E11-8ED3-DBFAE5FD83A3}"/>
              </a:ext>
            </a:extLst>
          </p:cNvPr>
          <p:cNvSpPr txBox="1"/>
          <p:nvPr userDrawn="1"/>
        </p:nvSpPr>
        <p:spPr>
          <a:xfrm>
            <a:off x="668593" y="75790"/>
            <a:ext cx="5163127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ru-RU" sz="800" b="0" dirty="0">
                <a:solidFill>
                  <a:schemeClr val="bg1">
                    <a:lumMod val="75000"/>
                  </a:schemeClr>
                </a:solidFill>
              </a:rPr>
              <a:t>Министерство инвестиций, промышленности и науки Московской области 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A85E6498-D836-4D21-9893-870009FF63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438571" y="107156"/>
            <a:ext cx="4114800" cy="168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ru-RU" sz="800" b="1" kern="1200" dirty="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ru-RU"/>
              <a:t>Центры «Мой бизнес»   •   Сентябрь 2021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163909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="" xmlns:a16="http://schemas.microsoft.com/office/drawing/2014/main" id="{132606DD-BE1C-4A11-A016-98252E8BAB3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635" y="1269216"/>
            <a:ext cx="6400306" cy="3865784"/>
          </a:xfrm>
          <a:prstGeom prst="rect">
            <a:avLst/>
          </a:prstGeom>
        </p:spPr>
      </p:pic>
      <p:sp>
        <p:nvSpPr>
          <p:cNvPr id="6" name="Picture Placeholder 7">
            <a:extLst>
              <a:ext uri="{FF2B5EF4-FFF2-40B4-BE49-F238E27FC236}">
                <a16:creationId xmlns="" xmlns:a16="http://schemas.microsoft.com/office/drawing/2014/main" id="{8762A83B-737A-4FB3-967A-F56AB93FA19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33490" y="1453375"/>
            <a:ext cx="4791170" cy="3076998"/>
          </a:xfrm>
          <a:pattFill prst="divot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5814C8D8-0708-4117-A907-E1641C3C7BAF}"/>
              </a:ext>
            </a:extLst>
          </p:cNvPr>
          <p:cNvSpPr txBox="1"/>
          <p:nvPr userDrawn="1"/>
        </p:nvSpPr>
        <p:spPr>
          <a:xfrm>
            <a:off x="668593" y="75790"/>
            <a:ext cx="5163127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ru-RU" sz="800" b="0" dirty="0">
                <a:solidFill>
                  <a:schemeClr val="bg1">
                    <a:lumMod val="75000"/>
                  </a:schemeClr>
                </a:solidFill>
              </a:rPr>
              <a:t>Министерство инвестиций, промышленности и науки Московской области </a:t>
            </a:r>
          </a:p>
        </p:txBody>
      </p:sp>
      <p:sp>
        <p:nvSpPr>
          <p:cNvPr id="7" name="Нижний колонтитул 4">
            <a:extLst>
              <a:ext uri="{FF2B5EF4-FFF2-40B4-BE49-F238E27FC236}">
                <a16:creationId xmlns="" xmlns:a16="http://schemas.microsoft.com/office/drawing/2014/main" id="{AC393886-3886-4DBB-A389-4139471522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438571" y="107156"/>
            <a:ext cx="4114800" cy="168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ru-RU" sz="800" b="1" kern="1200" dirty="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ru-RU"/>
              <a:t>Центры «Мой бизнес»   •   Сентябрь 2021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325662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5940DF7-813E-41D3-B713-37F7115077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7B0D348E-0FEA-4CF4-965E-0A71489358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A4651F07-3A09-46CB-85EF-4B3B5911A8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C07D4C26-2763-4D7A-AA07-97192D6B16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05200-53CA-4ABB-871F-9FD01DBDCFF1}" type="datetime1">
              <a:rPr lang="ru-RU" smtClean="0"/>
              <a:t>15.03.2022</a:t>
            </a:fld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EF2EA8DC-373E-4108-8B44-D1E5DB353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93421-D54F-4996-98AB-A05A83C75EAB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F60486DA-F663-40AD-AB08-886DC64DDBC0}"/>
              </a:ext>
            </a:extLst>
          </p:cNvPr>
          <p:cNvSpPr txBox="1"/>
          <p:nvPr userDrawn="1"/>
        </p:nvSpPr>
        <p:spPr>
          <a:xfrm>
            <a:off x="668593" y="75790"/>
            <a:ext cx="5163127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ru-RU" sz="800" b="0" dirty="0">
                <a:solidFill>
                  <a:schemeClr val="bg1">
                    <a:lumMod val="75000"/>
                  </a:schemeClr>
                </a:solidFill>
              </a:rPr>
              <a:t>Министерство инвестиций, промышленности и науки Московской области </a:t>
            </a:r>
          </a:p>
        </p:txBody>
      </p:sp>
      <p:sp>
        <p:nvSpPr>
          <p:cNvPr id="9" name="Нижний колонтитул 4">
            <a:extLst>
              <a:ext uri="{FF2B5EF4-FFF2-40B4-BE49-F238E27FC236}">
                <a16:creationId xmlns="" xmlns:a16="http://schemas.microsoft.com/office/drawing/2014/main" id="{A12C714F-2BCC-49DA-9E2E-0BE4DF097E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438571" y="107156"/>
            <a:ext cx="4114800" cy="168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ru-RU" sz="800" b="1" kern="1200" dirty="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ru-RU"/>
              <a:t>Центры «Мой бизнес»   •   Сентябрь 2021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640822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C6054C8-B084-4CBA-A8FF-F4C532CF63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630" y="457200"/>
            <a:ext cx="413339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AC37FFC5-0C5F-48BF-AF90-BF3763F2D32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1708B02F-D69D-4F58-86DA-FCA1699191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8630" y="2057400"/>
            <a:ext cx="4133396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86983570-D018-43EA-A8FC-58C32715DA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E892B-9686-4D27-831A-42F6E15C1BC0}" type="datetime1">
              <a:rPr lang="ru-RU" smtClean="0"/>
              <a:t>15.03.2022</a:t>
            </a:fld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8B9715A0-E4F5-4896-9BCA-105CBC564F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93421-D54F-4996-98AB-A05A83C75EAB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D02109A9-BCCA-49BE-9DE7-D41C118BC619}"/>
              </a:ext>
            </a:extLst>
          </p:cNvPr>
          <p:cNvSpPr txBox="1"/>
          <p:nvPr userDrawn="1"/>
        </p:nvSpPr>
        <p:spPr>
          <a:xfrm>
            <a:off x="668593" y="75790"/>
            <a:ext cx="5163127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ru-RU" sz="800" b="0" dirty="0">
                <a:solidFill>
                  <a:schemeClr val="bg1">
                    <a:lumMod val="75000"/>
                  </a:schemeClr>
                </a:solidFill>
              </a:rPr>
              <a:t>Министерство инвестиций, промышленности и науки Московской области </a:t>
            </a:r>
          </a:p>
        </p:txBody>
      </p:sp>
      <p:sp>
        <p:nvSpPr>
          <p:cNvPr id="9" name="Нижний колонтитул 4">
            <a:extLst>
              <a:ext uri="{FF2B5EF4-FFF2-40B4-BE49-F238E27FC236}">
                <a16:creationId xmlns="" xmlns:a16="http://schemas.microsoft.com/office/drawing/2014/main" id="{EE995F5E-776F-4EEE-8F47-87E351B522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438571" y="107156"/>
            <a:ext cx="4114800" cy="168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ru-RU" sz="800" b="1" kern="1200" dirty="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ru-RU"/>
              <a:t>Центры «Мой бизнес»   •   Сентябрь 2021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168912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здел">
    <p:bg>
      <p:bgPr>
        <a:solidFill>
          <a:schemeClr val="tx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19" descr="MIIMO_Logo_monochrome_white_02.png">
            <a:extLst>
              <a:ext uri="{FF2B5EF4-FFF2-40B4-BE49-F238E27FC236}">
                <a16:creationId xmlns="" xmlns:a16="http://schemas.microsoft.com/office/drawing/2014/main" id="{40FEF380-591A-48FD-8E54-0A054E892D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646" y="4807020"/>
            <a:ext cx="1676564" cy="1520447"/>
          </a:xfrm>
          <a:prstGeom prst="rect">
            <a:avLst/>
          </a:prstGeom>
        </p:spPr>
      </p:pic>
      <p:sp>
        <p:nvSpPr>
          <p:cNvPr id="20" name="Текст 18">
            <a:extLst>
              <a:ext uri="{FF2B5EF4-FFF2-40B4-BE49-F238E27FC236}">
                <a16:creationId xmlns="" xmlns:a16="http://schemas.microsoft.com/office/drawing/2014/main" id="{458F7A35-7276-4105-A85C-2A8F6F09DC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38175" y="815928"/>
            <a:ext cx="10915196" cy="341632"/>
          </a:xfrm>
        </p:spPr>
        <p:txBody>
          <a:bodyPr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ru-RU" sz="1800" kern="1200" dirty="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ru-RU" sz="2400" kern="1200" dirty="0" smtClean="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ru-RU" sz="2400" kern="1200" dirty="0" smtClean="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ru-RU" sz="2400" kern="1200" dirty="0" smtClean="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ru-RU" sz="2400" kern="1200" dirty="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Заголовок 11">
            <a:extLst>
              <a:ext uri="{FF2B5EF4-FFF2-40B4-BE49-F238E27FC236}">
                <a16:creationId xmlns="" xmlns:a16="http://schemas.microsoft.com/office/drawing/2014/main" id="{C9B72D80-B32F-47B2-B938-A957648C33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629" y="2098809"/>
            <a:ext cx="10914742" cy="2315256"/>
          </a:xfrm>
        </p:spPr>
        <p:txBody>
          <a:bodyPr anchor="ctr">
            <a:norm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4400" kern="1200" dirty="0">
                <a:solidFill>
                  <a:schemeClr val="bg1"/>
                </a:solidFill>
                <a:latin typeface="+mj-lt"/>
                <a:ea typeface="Segoe UI Black" panose="020B0A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10" name="Текст 18">
            <a:extLst>
              <a:ext uri="{FF2B5EF4-FFF2-40B4-BE49-F238E27FC236}">
                <a16:creationId xmlns="" xmlns:a16="http://schemas.microsoft.com/office/drawing/2014/main" id="{2DCAB316-9BD1-4B3C-B705-4128947CA01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8175" y="1193300"/>
            <a:ext cx="10915196" cy="258532"/>
          </a:xfrm>
        </p:spPr>
        <p:txBody>
          <a:bodyPr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ru-RU" sz="1200" kern="1200" dirty="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ru-RU" sz="2400" kern="1200" dirty="0" smtClean="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ru-RU" sz="2400" kern="1200" dirty="0" smtClean="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ru-RU" sz="2400" kern="1200" dirty="0" smtClean="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ru-RU" sz="2400" kern="1200" dirty="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4550221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355C102-D731-41C5-9236-43465C188D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3C872986-D9B1-4ACC-8B8C-63C17E8CC4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C682E32A-4E29-4137-B7C4-92688C9C3D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CD370-8C4B-42C7-B11C-66756B1003B1}" type="datetime1">
              <a:rPr lang="ru-RU" smtClean="0"/>
              <a:t>15.03.2022</a:t>
            </a:fld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BA02C3F4-090A-4CAB-8264-1684D1ED6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93421-D54F-4996-98AB-A05A83C75EAB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5FAD3B78-AE40-496C-AA42-81564F0BA380}"/>
              </a:ext>
            </a:extLst>
          </p:cNvPr>
          <p:cNvSpPr txBox="1"/>
          <p:nvPr userDrawn="1"/>
        </p:nvSpPr>
        <p:spPr>
          <a:xfrm>
            <a:off x="668593" y="75790"/>
            <a:ext cx="5163127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ru-RU" sz="800" b="0" dirty="0">
                <a:solidFill>
                  <a:schemeClr val="bg1">
                    <a:lumMod val="75000"/>
                  </a:schemeClr>
                </a:solidFill>
              </a:rPr>
              <a:t>Министерство инвестиций, промышленности и науки Московской области </a:t>
            </a:r>
          </a:p>
        </p:txBody>
      </p:sp>
      <p:sp>
        <p:nvSpPr>
          <p:cNvPr id="8" name="Нижний колонтитул 4">
            <a:extLst>
              <a:ext uri="{FF2B5EF4-FFF2-40B4-BE49-F238E27FC236}">
                <a16:creationId xmlns="" xmlns:a16="http://schemas.microsoft.com/office/drawing/2014/main" id="{55BA1BEE-9A24-494D-B08F-49D5FFF38C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438571" y="107156"/>
            <a:ext cx="4114800" cy="168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ru-RU" sz="800" b="1" kern="1200" dirty="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ru-RU"/>
              <a:t>Центры «Мой бизнес»   •   Сентябрь 2021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717889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E6D9C2C3-E5CC-4954-ABB9-94C3C0E2BB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899" y="365125"/>
            <a:ext cx="2828471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33ECF700-A966-4C66-B7AF-1B82F48819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68593" y="365125"/>
            <a:ext cx="7903907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ADD73356-CA8B-4195-9B40-629586501B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02BC8-E4E9-4D43-BF8F-2DF7A7C79A4E}" type="datetime1">
              <a:rPr lang="ru-RU" smtClean="0"/>
              <a:t>15.03.2022</a:t>
            </a:fld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899D4838-2ABA-44C7-91B7-2DEADE6FC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93421-D54F-4996-98AB-A05A83C75EAB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A1193651-A2B0-41B8-B0B6-AD9D90A0DAE4}"/>
              </a:ext>
            </a:extLst>
          </p:cNvPr>
          <p:cNvSpPr txBox="1"/>
          <p:nvPr userDrawn="1"/>
        </p:nvSpPr>
        <p:spPr>
          <a:xfrm>
            <a:off x="668593" y="75790"/>
            <a:ext cx="5163127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ru-RU" sz="800" b="0" dirty="0">
                <a:solidFill>
                  <a:schemeClr val="bg1">
                    <a:lumMod val="75000"/>
                  </a:schemeClr>
                </a:solidFill>
              </a:rPr>
              <a:t>Министерство инвестиций, промышленности и науки Московской области </a:t>
            </a:r>
          </a:p>
        </p:txBody>
      </p:sp>
      <p:sp>
        <p:nvSpPr>
          <p:cNvPr id="8" name="Нижний колонтитул 4">
            <a:extLst>
              <a:ext uri="{FF2B5EF4-FFF2-40B4-BE49-F238E27FC236}">
                <a16:creationId xmlns="" xmlns:a16="http://schemas.microsoft.com/office/drawing/2014/main" id="{4DCC5454-20FC-4309-A0D5-3CD271AAE1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438571" y="107156"/>
            <a:ext cx="4114800" cy="168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ru-RU" sz="800" b="1" kern="1200" dirty="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ru-RU"/>
              <a:t>Центры «Мой бизнес»   •   Сентябрь 2021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684555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DBF610A-D646-40CC-AEB6-20D3E7E9AD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8629" y="1204913"/>
            <a:ext cx="9144000" cy="2387600"/>
          </a:xfrm>
        </p:spPr>
        <p:txBody>
          <a:bodyPr anchor="b">
            <a:normAutofit/>
          </a:bodyPr>
          <a:lstStyle>
            <a:lvl1pPr algn="l">
              <a:defRPr sz="4400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099D1987-C336-484B-AE7D-D6B0D6B5A4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8629" y="3684588"/>
            <a:ext cx="9144000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RU" dirty="0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D72BB6DF-89A0-4E47-BBCC-C9B332E923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592E2-3131-42D0-B420-22B321166C88}" type="datetime1">
              <a:rPr lang="ru-RU" smtClean="0"/>
              <a:t>15.03.2022</a:t>
            </a:fld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866C5E67-74C9-497E-A2BD-52D54755B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93421-D54F-4996-98AB-A05A83C75E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09014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C0B0347-4798-4168-B0AA-D0AFDB314C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0F328EFA-1582-48C9-B153-A672485AA3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DFFB8FCF-C3E1-4438-AF7D-F1812FDCA0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B12CC-EEAC-4768-92FB-4B25FEAD459C}" type="datetime1">
              <a:rPr lang="ru-RU" smtClean="0"/>
              <a:t>15.03.2022</a:t>
            </a:fld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883C9F82-FE2A-4D35-883F-39896DFCFF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93421-D54F-4996-98AB-A05A83C75E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29945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91D78CE-980C-426B-8493-868251D4DE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292AD68D-6A09-4B7F-B3C0-C8ECE55F49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67BFF39E-7B59-4C12-8EE4-98DD9B068A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1128A-F9CE-4FF3-8E86-212FF66C5678}" type="datetime1">
              <a:rPr lang="ru-RU" smtClean="0"/>
              <a:t>15.03.2022</a:t>
            </a:fld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B730BF73-FDEC-4B39-84FC-651099F13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93421-D54F-4996-98AB-A05A83C75E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87800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8BBCB57-CA18-46C5-86FE-58992F7080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AA20BFFF-7ADE-4CBF-A555-8D3AAB38ED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309AED1F-A876-4DBA-AB16-A2A5EDC259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0637795A-5A00-43C2-8B49-F7F72101EC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1C0B4-4AC1-40F9-8B20-965AA6B295D7}" type="datetime1">
              <a:rPr lang="ru-RU" smtClean="0"/>
              <a:t>15.03.2022</a:t>
            </a:fld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9EE3F89C-0BA7-42CA-8C38-297D57C129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93421-D54F-4996-98AB-A05A83C75EAB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69DA32ED-A6D6-4D6C-875C-C8066096B20C}"/>
              </a:ext>
            </a:extLst>
          </p:cNvPr>
          <p:cNvSpPr txBox="1"/>
          <p:nvPr userDrawn="1"/>
        </p:nvSpPr>
        <p:spPr>
          <a:xfrm>
            <a:off x="668593" y="75790"/>
            <a:ext cx="5163127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ru-RU" sz="800" b="0" dirty="0">
                <a:solidFill>
                  <a:schemeClr val="bg1">
                    <a:lumMod val="75000"/>
                  </a:schemeClr>
                </a:solidFill>
              </a:rPr>
              <a:t>Министерство инвестиций, промышленности и науки Московской области </a:t>
            </a:r>
          </a:p>
        </p:txBody>
      </p:sp>
      <p:sp>
        <p:nvSpPr>
          <p:cNvPr id="9" name="Нижний колонтитул 4">
            <a:extLst>
              <a:ext uri="{FF2B5EF4-FFF2-40B4-BE49-F238E27FC236}">
                <a16:creationId xmlns="" xmlns:a16="http://schemas.microsoft.com/office/drawing/2014/main" id="{301FFEB8-0761-49B3-9D8C-1C36F2BD91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438571" y="107156"/>
            <a:ext cx="4114800" cy="168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ru-RU" sz="800" b="1" kern="1200" dirty="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ru-RU"/>
              <a:t>Центры «Мой бизнес»   •   Сентябрь 2021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213734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BCFF7104-C7B6-4595-AB69-077D88BE7C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8630" y="1681163"/>
            <a:ext cx="535894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08820506-B989-4B6B-BE3E-2AF8AAA2A7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8630" y="2505075"/>
            <a:ext cx="5358946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1B255252-98E7-468D-BFC9-A73AEEE727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38117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CBC4DF92-2197-4785-A075-5FB0189A579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38117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62D0017A-A852-48F3-888A-5AF2FD049B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24BC6-0346-491A-B795-B6F5AD10B7B1}" type="datetime1">
              <a:rPr lang="ru-RU" smtClean="0"/>
              <a:t>15.03.2022</a:t>
            </a:fld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809C9A0B-58E3-4FBA-BD67-F4B21138E4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93421-D54F-4996-98AB-A05A83C75EAB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DCCFC9A0-9CF8-431D-99DE-4E49BB5A2FC7}"/>
              </a:ext>
            </a:extLst>
          </p:cNvPr>
          <p:cNvSpPr txBox="1"/>
          <p:nvPr userDrawn="1"/>
        </p:nvSpPr>
        <p:spPr>
          <a:xfrm>
            <a:off x="668593" y="75790"/>
            <a:ext cx="5163127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ru-RU" sz="800" b="0" dirty="0">
                <a:solidFill>
                  <a:schemeClr val="bg1">
                    <a:lumMod val="75000"/>
                  </a:schemeClr>
                </a:solidFill>
              </a:rPr>
              <a:t>Министерство инвестиций, промышленности и науки Московской области </a:t>
            </a:r>
          </a:p>
        </p:txBody>
      </p:sp>
      <p:sp>
        <p:nvSpPr>
          <p:cNvPr id="11" name="Нижний колонтитул 4">
            <a:extLst>
              <a:ext uri="{FF2B5EF4-FFF2-40B4-BE49-F238E27FC236}">
                <a16:creationId xmlns="" xmlns:a16="http://schemas.microsoft.com/office/drawing/2014/main" id="{9DBB2462-94AC-42B0-9C3F-9E001CF67ED4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7438571" y="107156"/>
            <a:ext cx="4114800" cy="168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ru-RU" sz="800" b="1" kern="1200" dirty="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ru-RU"/>
              <a:t>Центры «Мой бизнес»   •   Сентябрь 2021</a:t>
            </a:r>
            <a:endParaRPr lang="ru-RU" dirty="0"/>
          </a:p>
        </p:txBody>
      </p:sp>
      <p:sp>
        <p:nvSpPr>
          <p:cNvPr id="12" name="Заголовок 1">
            <a:extLst>
              <a:ext uri="{FF2B5EF4-FFF2-40B4-BE49-F238E27FC236}">
                <a16:creationId xmlns="" xmlns:a16="http://schemas.microsoft.com/office/drawing/2014/main" id="{A75490C6-D3FC-47A8-BF30-46D77214E9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629" y="365125"/>
            <a:ext cx="10914742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46847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00B219E-A126-4111-81E5-C3DDF4036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629" y="365125"/>
            <a:ext cx="10914742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AC7DDC73-E847-4266-A094-75D9D5B08E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E8126-E146-43B7-9F51-213A8B292193}" type="datetime1">
              <a:rPr lang="ru-RU" smtClean="0"/>
              <a:t>15.03.2022</a:t>
            </a:fld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55A41D57-06D8-473A-8F98-DEA4EE7E9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93421-D54F-4996-98AB-A05A83C75EAB}" type="slidenum">
              <a:rPr lang="ru-RU" smtClean="0"/>
              <a:t>‹#›</a:t>
            </a:fld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8FD91DA7-D9E7-4DF5-BD8B-AD9328799B88}"/>
              </a:ext>
            </a:extLst>
          </p:cNvPr>
          <p:cNvSpPr txBox="1"/>
          <p:nvPr userDrawn="1"/>
        </p:nvSpPr>
        <p:spPr>
          <a:xfrm>
            <a:off x="668593" y="75790"/>
            <a:ext cx="5163127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ru-RU" sz="800" b="0" dirty="0">
                <a:solidFill>
                  <a:schemeClr val="bg1">
                    <a:lumMod val="75000"/>
                  </a:schemeClr>
                </a:solidFill>
              </a:rPr>
              <a:t>Министерство инвестиций, промышленности и науки Московской области </a:t>
            </a:r>
          </a:p>
        </p:txBody>
      </p:sp>
      <p:sp>
        <p:nvSpPr>
          <p:cNvPr id="7" name="Нижний колонтитул 4">
            <a:extLst>
              <a:ext uri="{FF2B5EF4-FFF2-40B4-BE49-F238E27FC236}">
                <a16:creationId xmlns="" xmlns:a16="http://schemas.microsoft.com/office/drawing/2014/main" id="{00CC503C-269F-469D-BB37-B34CDB1157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438571" y="107156"/>
            <a:ext cx="4114800" cy="168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ru-RU" sz="800" b="1" kern="1200" dirty="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ru-RU"/>
              <a:t>Центры «Мой бизнес»   •   Сентябрь 2021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185644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Только заголовок">
    <p:bg>
      <p:bgPr>
        <a:solidFill>
          <a:schemeClr val="tx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00B219E-A126-4111-81E5-C3DDF4036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629" y="365125"/>
            <a:ext cx="10914742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AC7DDC73-E847-4266-A094-75D9D5B08E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fld id="{0D3E8126-E146-43B7-9F51-213A8B292193}" type="datetime1">
              <a:rPr lang="ru-RU" smtClean="0"/>
              <a:pPr/>
              <a:t>15.03.2022</a:t>
            </a:fld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55A41D57-06D8-473A-8F98-DEA4EE7E9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fld id="{E7893421-D54F-4996-98AB-A05A83C75EA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8FD91DA7-D9E7-4DF5-BD8B-AD9328799B88}"/>
              </a:ext>
            </a:extLst>
          </p:cNvPr>
          <p:cNvSpPr txBox="1"/>
          <p:nvPr userDrawn="1"/>
        </p:nvSpPr>
        <p:spPr>
          <a:xfrm>
            <a:off x="668593" y="75790"/>
            <a:ext cx="5163127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ru-RU" sz="800" b="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Министерство инвестиций, промышленности и науки Московской области </a:t>
            </a:r>
          </a:p>
        </p:txBody>
      </p:sp>
      <p:sp>
        <p:nvSpPr>
          <p:cNvPr id="7" name="Нижний колонтитул 4">
            <a:extLst>
              <a:ext uri="{FF2B5EF4-FFF2-40B4-BE49-F238E27FC236}">
                <a16:creationId xmlns="" xmlns:a16="http://schemas.microsoft.com/office/drawing/2014/main" id="{00CC503C-269F-469D-BB37-B34CDB1157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438571" y="107156"/>
            <a:ext cx="4114800" cy="168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ru-RU" sz="800" b="1" kern="1200" dirty="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ru-RU"/>
              <a:t>Центры «Мой бизнес»   •   Сентябрь 2021</a:t>
            </a:r>
          </a:p>
        </p:txBody>
      </p:sp>
    </p:spTree>
    <p:extLst>
      <p:ext uri="{BB962C8B-B14F-4D97-AF65-F5344CB8AC3E}">
        <p14:creationId xmlns:p14="http://schemas.microsoft.com/office/powerpoint/2010/main" val="25339999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DBB1121-A2D2-49FB-A422-30384039CD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629" y="365125"/>
            <a:ext cx="1091474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5BF70F9A-F36A-4527-BD9B-109D985EE5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8629" y="1825625"/>
            <a:ext cx="1091474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3FE518AC-C3BF-41B0-9ACB-DE2CAA1DB9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38629" y="6492875"/>
            <a:ext cx="2743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ru-RU" sz="1000" b="1" kern="1200" smtClean="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603E89EF-D9BD-4271-A629-BA68160666AE}" type="datetime1">
              <a:rPr lang="ru-RU" smtClean="0"/>
              <a:pPr/>
              <a:t>15.03.2022</a:t>
            </a:fld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C1E0C42A-7800-43F6-98E3-72E29B4939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10171" y="6492875"/>
            <a:ext cx="2743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ru-RU" sz="1000" b="1" kern="1200" smtClean="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E7893421-D54F-4996-98AB-A05A83C75EA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59300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69" r:id="rId9"/>
    <p:sldLayoutId id="2147483665" r:id="rId10"/>
    <p:sldLayoutId id="2147483666" r:id="rId11"/>
    <p:sldLayoutId id="2147483663" r:id="rId12"/>
    <p:sldLayoutId id="2147483664" r:id="rId13"/>
    <p:sldLayoutId id="2147483662" r:id="rId14"/>
    <p:sldLayoutId id="2147483655" r:id="rId15"/>
    <p:sldLayoutId id="2147483661" r:id="rId16"/>
    <p:sldLayoutId id="2147483660" r:id="rId17"/>
    <p:sldLayoutId id="2147483656" r:id="rId18"/>
    <p:sldLayoutId id="2147483657" r:id="rId19"/>
    <p:sldLayoutId id="2147483658" r:id="rId20"/>
    <p:sldLayoutId id="2147483659" r:id="rId2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Segoe UI Black" panose="020B0A02040204020203" pitchFamily="34" charset="0"/>
          <a:cs typeface="Segoe UI Semilight" panose="020B04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2">
              <a:lumMod val="10000"/>
            </a:schemeClr>
          </a:solidFill>
          <a:latin typeface="+mn-lt"/>
          <a:ea typeface="+mn-ea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>
              <a:lumMod val="10000"/>
            </a:schemeClr>
          </a:solidFill>
          <a:latin typeface="+mn-lt"/>
          <a:ea typeface="+mn-ea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>
              <a:lumMod val="10000"/>
            </a:schemeClr>
          </a:solidFill>
          <a:latin typeface="+mn-lt"/>
          <a:ea typeface="+mn-ea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bg2">
              <a:lumMod val="10000"/>
            </a:schemeClr>
          </a:solidFill>
          <a:latin typeface="+mn-lt"/>
          <a:ea typeface="+mn-ea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tiff"/><Relationship Id="rId7" Type="http://schemas.openxmlformats.org/officeDocument/2006/relationships/image" Target="../media/image23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25.png"/><Relationship Id="rId4" Type="http://schemas.openxmlformats.org/officeDocument/2006/relationships/image" Target="../media/image20.tiff"/><Relationship Id="rId9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chrome-extension://bpconcjcammlapcogcnnelfmaeghhagj/edit.html" TargetMode="Externa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chrome-extension://bpconcjcammlapcogcnnelfmaeghhagj/edit.html" TargetMode="Externa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Relationship Id="rId5" Type="http://schemas.openxmlformats.org/officeDocument/2006/relationships/hyperlink" Target="chrome-extension://bpconcjcammlapcogcnnelfmaeghhagj/edit.html" TargetMode="External"/><Relationship Id="rId4" Type="http://schemas.openxmlformats.org/officeDocument/2006/relationships/hyperlink" Target="https://invest.mosreg.ru/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chrome-extension://bpconcjcammlapcogcnnelfmaeghhagj/edit.html" TargetMode="Externa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chrome-extension://bpconcjcammlapcogcnnelfmaeghhagj/edit.html" TargetMode="Externa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40.svg"/><Relationship Id="rId3" Type="http://schemas.openxmlformats.org/officeDocument/2006/relationships/image" Target="../media/image30.svg"/><Relationship Id="rId7" Type="http://schemas.openxmlformats.org/officeDocument/2006/relationships/image" Target="../media/image34.svg"/><Relationship Id="rId12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1.png"/><Relationship Id="rId11" Type="http://schemas.openxmlformats.org/officeDocument/2006/relationships/image" Target="../media/image38.svg"/><Relationship Id="rId5" Type="http://schemas.openxmlformats.org/officeDocument/2006/relationships/image" Target="../media/image32.svg"/><Relationship Id="rId15" Type="http://schemas.openxmlformats.org/officeDocument/2006/relationships/image" Target="../media/image36.png"/><Relationship Id="rId10" Type="http://schemas.openxmlformats.org/officeDocument/2006/relationships/image" Target="../media/image33.png"/><Relationship Id="rId4" Type="http://schemas.openxmlformats.org/officeDocument/2006/relationships/image" Target="../media/image30.png"/><Relationship Id="rId9" Type="http://schemas.openxmlformats.org/officeDocument/2006/relationships/image" Target="../media/image36.svg"/><Relationship Id="rId1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hyperlink" Target="chrome-extension://bpconcjcammlapcogcnnelfmaeghhagj/edit.html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="" xmlns:a16="http://schemas.microsoft.com/office/drawing/2014/main" id="{3C3638B0-27D1-4E55-8427-850B66A4E4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Антикризисные меры поддержки бизнеса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D5F8300D-9EF2-48BF-A932-BF0F3B56F0D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38175" y="3684588"/>
            <a:ext cx="10915196" cy="424732"/>
          </a:xfrm>
        </p:spPr>
        <p:txBody>
          <a:bodyPr/>
          <a:lstStyle/>
          <a:p>
            <a:r>
              <a:rPr lang="ru-RU" dirty="0"/>
              <a:t>Март 2022</a:t>
            </a:r>
          </a:p>
        </p:txBody>
      </p:sp>
    </p:spTree>
    <p:extLst>
      <p:ext uri="{BB962C8B-B14F-4D97-AF65-F5344CB8AC3E}">
        <p14:creationId xmlns:p14="http://schemas.microsoft.com/office/powerpoint/2010/main" val="6501493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>
            <a:extLst>
              <a:ext uri="{FF2B5EF4-FFF2-40B4-BE49-F238E27FC236}">
                <a16:creationId xmlns="" xmlns:a16="http://schemas.microsoft.com/office/drawing/2014/main" id="{52F86021-877A-D44B-B82C-A2582618CA55}"/>
              </a:ext>
            </a:extLst>
          </p:cNvPr>
          <p:cNvSpPr/>
          <p:nvPr/>
        </p:nvSpPr>
        <p:spPr>
          <a:xfrm>
            <a:off x="461525" y="5578196"/>
            <a:ext cx="4041206" cy="954107"/>
          </a:xfrm>
          <a:prstGeom prst="rect">
            <a:avLst/>
          </a:prstGeom>
          <a:solidFill>
            <a:schemeClr val="accent5">
              <a:lumMod val="75000"/>
              <a:alpha val="1554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dirty="0"/>
          </a:p>
        </p:txBody>
      </p:sp>
      <p:sp>
        <p:nvSpPr>
          <p:cNvPr id="8" name="Заголовок 7">
            <a:extLst>
              <a:ext uri="{FF2B5EF4-FFF2-40B4-BE49-F238E27FC236}">
                <a16:creationId xmlns="" xmlns:a16="http://schemas.microsoft.com/office/drawing/2014/main" id="{04CDF945-9E19-4D07-9897-D404F4714C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Работа с банками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="" xmlns:a16="http://schemas.microsoft.com/office/drawing/2014/main" id="{32141E70-5F22-4965-A202-1A2DC593DF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93421-D54F-4996-98AB-A05A83C75EAB}" type="slidenum">
              <a:rPr lang="ru-RU" smtClean="0"/>
              <a:t>10</a:t>
            </a:fld>
            <a:endParaRPr lang="ru-RU"/>
          </a:p>
        </p:txBody>
      </p:sp>
      <p:graphicFrame>
        <p:nvGraphicFramePr>
          <p:cNvPr id="9" name="Таблица 2">
            <a:extLst>
              <a:ext uri="{FF2B5EF4-FFF2-40B4-BE49-F238E27FC236}">
                <a16:creationId xmlns="" xmlns:a16="http://schemas.microsoft.com/office/drawing/2014/main" id="{39F0E2C0-10FF-43CA-9E0B-CB89AAC8EF1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9960187"/>
              </p:ext>
            </p:extLst>
          </p:nvPr>
        </p:nvGraphicFramePr>
        <p:xfrm>
          <a:off x="433759" y="1468178"/>
          <a:ext cx="9957255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57255">
                  <a:extLst>
                    <a:ext uri="{9D8B030D-6E8A-4147-A177-3AD203B41FA5}">
                      <a16:colId xmlns="" xmlns:a16="http://schemas.microsoft.com/office/drawing/2014/main" val="1468801072"/>
                    </a:ext>
                  </a:extLst>
                </a:gridCol>
              </a:tblGrid>
              <a:tr h="393369">
                <a:tc>
                  <a:txBody>
                    <a:bodyPr/>
                    <a:lstStyle/>
                    <a:p>
                      <a:pPr algn="l"/>
                      <a:r>
                        <a:rPr lang="ru-RU" sz="2400" b="1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Штаб Московской области по работе с банками 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120325448"/>
                  </a:ext>
                </a:extLst>
              </a:tr>
            </a:tbl>
          </a:graphicData>
        </a:graphic>
      </p:graphicFrame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27321D4B-B682-AD45-83EB-86FF33174FD3}"/>
              </a:ext>
            </a:extLst>
          </p:cNvPr>
          <p:cNvSpPr/>
          <p:nvPr/>
        </p:nvSpPr>
        <p:spPr>
          <a:xfrm>
            <a:off x="333370" y="2374591"/>
            <a:ext cx="555481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chemeClr val="accent1"/>
              </a:buClr>
              <a:buFont typeface="Wingdings" pitchFamily="2" charset="2"/>
              <a:buChar char="§"/>
            </a:pPr>
            <a:r>
              <a:rPr lang="ru-RU" sz="1400" b="1" dirty="0">
                <a:solidFill>
                  <a:srgbClr val="020202"/>
                </a:solidFill>
              </a:rPr>
              <a:t>Рабочая группа Мининвеста </a:t>
            </a:r>
            <a:r>
              <a:rPr lang="ru-RU" sz="1400" dirty="0">
                <a:solidFill>
                  <a:srgbClr val="020202"/>
                </a:solidFill>
              </a:rPr>
              <a:t>по «Работе с банками»</a:t>
            </a:r>
            <a:endParaRPr lang="ru-RU" sz="1200" dirty="0">
              <a:solidFill>
                <a:srgbClr val="020202"/>
              </a:solidFill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DBB483E1-04BA-EA44-8C66-4571225ED4D4}"/>
              </a:ext>
            </a:extLst>
          </p:cNvPr>
          <p:cNvSpPr/>
          <p:nvPr/>
        </p:nvSpPr>
        <p:spPr>
          <a:xfrm>
            <a:off x="333370" y="2840975"/>
            <a:ext cx="526386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chemeClr val="accent1"/>
              </a:buClr>
              <a:buFont typeface="Wingdings" pitchFamily="2" charset="2"/>
              <a:buChar char="§"/>
            </a:pPr>
            <a:r>
              <a:rPr lang="ru-RU" sz="1400" b="1" dirty="0">
                <a:solidFill>
                  <a:srgbClr val="020202"/>
                </a:solidFill>
              </a:rPr>
              <a:t>Налажено взаимодействие с крупнейшими банками:</a:t>
            </a:r>
          </a:p>
          <a:p>
            <a:pPr lvl="1"/>
            <a:r>
              <a:rPr lang="ru-RU" sz="1400" dirty="0">
                <a:solidFill>
                  <a:schemeClr val="accent5">
                    <a:lumMod val="75000"/>
                  </a:schemeClr>
                </a:solidFill>
              </a:rPr>
              <a:t>-</a:t>
            </a:r>
            <a:r>
              <a:rPr lang="ru-RU" sz="1400" dirty="0">
                <a:solidFill>
                  <a:srgbClr val="020202"/>
                </a:solidFill>
              </a:rPr>
              <a:t> Взаимодействие напрямую </a:t>
            </a:r>
            <a:r>
              <a:rPr lang="ru-RU" sz="1400" dirty="0">
                <a:solidFill>
                  <a:schemeClr val="bg2">
                    <a:lumMod val="10000"/>
                  </a:schemeClr>
                </a:solidFill>
              </a:rPr>
              <a:t>с руководителями подразделений по работе с ЮЛ</a:t>
            </a:r>
          </a:p>
          <a:p>
            <a:pPr lvl="1"/>
            <a:r>
              <a:rPr lang="ru-RU" sz="1400" dirty="0">
                <a:solidFill>
                  <a:schemeClr val="accent5">
                    <a:lumMod val="75000"/>
                  </a:schemeClr>
                </a:solidFill>
              </a:rPr>
              <a:t>-</a:t>
            </a:r>
            <a:r>
              <a:rPr lang="ru-RU" sz="1400" dirty="0">
                <a:solidFill>
                  <a:schemeClr val="bg2">
                    <a:lumMod val="10000"/>
                  </a:schemeClr>
                </a:solidFill>
              </a:rPr>
              <a:t> В каждом банке назначен куратор по МО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="" xmlns:a16="http://schemas.microsoft.com/office/drawing/2014/main" id="{C8C20A33-FCA6-7944-9673-1D6078E31EFD}"/>
              </a:ext>
            </a:extLst>
          </p:cNvPr>
          <p:cNvSpPr/>
          <p:nvPr/>
        </p:nvSpPr>
        <p:spPr>
          <a:xfrm>
            <a:off x="333370" y="3937049"/>
            <a:ext cx="555481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chemeClr val="accent1"/>
              </a:buClr>
              <a:buFont typeface="Wingdings" pitchFamily="2" charset="2"/>
              <a:buChar char="§"/>
            </a:pPr>
            <a:r>
              <a:rPr lang="ru-RU" sz="1400" b="1" dirty="0">
                <a:solidFill>
                  <a:srgbClr val="020202"/>
                </a:solidFill>
              </a:rPr>
              <a:t>Организован процесс сбора </a:t>
            </a:r>
            <a:r>
              <a:rPr lang="ru-RU" sz="1400" dirty="0">
                <a:solidFill>
                  <a:srgbClr val="020202"/>
                </a:solidFill>
              </a:rPr>
              <a:t>обратной связи от бизнеса:</a:t>
            </a:r>
          </a:p>
          <a:p>
            <a:pPr marL="742950" lvl="1" indent="-285750">
              <a:buClr>
                <a:schemeClr val="accent1"/>
              </a:buClr>
              <a:buFontTx/>
              <a:buChar char="-"/>
            </a:pPr>
            <a:r>
              <a:rPr lang="ru-RU" sz="1400" dirty="0">
                <a:solidFill>
                  <a:srgbClr val="020202"/>
                </a:solidFill>
              </a:rPr>
              <a:t>Разработана </a:t>
            </a:r>
            <a:r>
              <a:rPr lang="ru-RU" sz="1400" b="1" dirty="0">
                <a:solidFill>
                  <a:srgbClr val="020202"/>
                </a:solidFill>
              </a:rPr>
              <a:t>онлайн форма </a:t>
            </a:r>
            <a:r>
              <a:rPr lang="ru-RU" sz="1400" dirty="0">
                <a:solidFill>
                  <a:srgbClr val="020202"/>
                </a:solidFill>
              </a:rPr>
              <a:t>для обращения бизнеса по вопросам кредитования </a:t>
            </a:r>
          </a:p>
          <a:p>
            <a:pPr marL="742950" lvl="1" indent="-285750">
              <a:buClr>
                <a:schemeClr val="accent1"/>
              </a:buClr>
              <a:buFontTx/>
              <a:buChar char="-"/>
            </a:pPr>
            <a:r>
              <a:rPr lang="ru-RU" sz="1400" b="1" dirty="0">
                <a:solidFill>
                  <a:srgbClr val="020202"/>
                </a:solidFill>
              </a:rPr>
              <a:t>Осуществлена рассылка </a:t>
            </a:r>
            <a:r>
              <a:rPr lang="ru-RU" sz="1400" dirty="0">
                <a:solidFill>
                  <a:srgbClr val="020202"/>
                </a:solidFill>
              </a:rPr>
              <a:t>онлайн формы представителям бизнеса</a:t>
            </a:r>
          </a:p>
          <a:p>
            <a:pPr marL="742950" lvl="1" indent="-285750">
              <a:buClr>
                <a:schemeClr val="accent1"/>
              </a:buClr>
              <a:buFontTx/>
              <a:buChar char="-"/>
            </a:pPr>
            <a:r>
              <a:rPr lang="ru-RU" sz="1400" b="1" dirty="0">
                <a:solidFill>
                  <a:srgbClr val="020202"/>
                </a:solidFill>
              </a:rPr>
              <a:t>Адресная информационная рассылка о льготных программах</a:t>
            </a:r>
            <a:endParaRPr lang="ru-RU" sz="1400" b="1" dirty="0">
              <a:solidFill>
                <a:srgbClr val="0070C0"/>
              </a:solidFill>
            </a:endParaRPr>
          </a:p>
          <a:p>
            <a:pPr lvl="1">
              <a:buClr>
                <a:schemeClr val="accent1"/>
              </a:buClr>
            </a:pPr>
            <a:endParaRPr lang="ru-RU" sz="1400" dirty="0">
              <a:solidFill>
                <a:srgbClr val="0070C0"/>
              </a:solidFill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="" xmlns:a16="http://schemas.microsoft.com/office/drawing/2014/main" id="{4D129967-312D-2347-AEB8-FD058FFBF867}"/>
              </a:ext>
            </a:extLst>
          </p:cNvPr>
          <p:cNvSpPr/>
          <p:nvPr/>
        </p:nvSpPr>
        <p:spPr>
          <a:xfrm>
            <a:off x="582755" y="5733481"/>
            <a:ext cx="37911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buClr>
                <a:schemeClr val="accent1"/>
              </a:buClr>
            </a:pPr>
            <a:r>
              <a:rPr lang="en-US" sz="1400" dirty="0"/>
              <a:t>C</a:t>
            </a:r>
            <a:r>
              <a:rPr lang="ru-RU" sz="1400" dirty="0"/>
              <a:t>рок решения вопроса – </a:t>
            </a:r>
            <a:r>
              <a:rPr lang="ru-RU" sz="1400" b="1" dirty="0"/>
              <a:t>1 день</a:t>
            </a:r>
          </a:p>
          <a:p>
            <a:pPr marL="0" lvl="1">
              <a:buClr>
                <a:schemeClr val="accent1"/>
              </a:buClr>
            </a:pPr>
            <a:r>
              <a:rPr lang="ru-RU" sz="1400" dirty="0"/>
              <a:t>Звонок </a:t>
            </a:r>
            <a:r>
              <a:rPr lang="ru-RU" sz="1400" dirty="0"/>
              <a:t>– </a:t>
            </a:r>
            <a:r>
              <a:rPr lang="ru-RU" sz="1400" b="1" dirty="0"/>
              <a:t>в день обращения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="" xmlns:a16="http://schemas.microsoft.com/office/drawing/2014/main" id="{B8544AE6-4875-434F-8DE4-8B98EA627B3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2643" y="3281671"/>
            <a:ext cx="2311856" cy="199247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="" xmlns:a16="http://schemas.microsoft.com/office/drawing/2014/main" id="{948CF1C5-44A6-464E-9039-BF064DFF066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268" b="13023"/>
          <a:stretch/>
        </p:blipFill>
        <p:spPr>
          <a:xfrm>
            <a:off x="6479714" y="907859"/>
            <a:ext cx="958857" cy="357634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="" xmlns:a16="http://schemas.microsoft.com/office/drawing/2014/main" id="{339248D9-2061-144E-B9B1-5A1E7E2C3E9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7354" b="30545"/>
          <a:stretch/>
        </p:blipFill>
        <p:spPr>
          <a:xfrm>
            <a:off x="7895412" y="948167"/>
            <a:ext cx="915918" cy="305414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="" xmlns:a16="http://schemas.microsoft.com/office/drawing/2014/main" id="{F752645B-1E3D-954D-BAD1-CEAECD905B9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681" t="31521" r="10858" b="32465"/>
          <a:stretch/>
        </p:blipFill>
        <p:spPr>
          <a:xfrm>
            <a:off x="9270476" y="976993"/>
            <a:ext cx="885675" cy="288500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="" xmlns:a16="http://schemas.microsoft.com/office/drawing/2014/main" id="{BF849007-819E-6243-BC57-2E791FF587A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 l="4325" t="18407" r="32644" b="17876"/>
          <a:stretch/>
        </p:blipFill>
        <p:spPr>
          <a:xfrm>
            <a:off x="10104503" y="1619175"/>
            <a:ext cx="1327094" cy="288499"/>
          </a:xfrm>
          <a:prstGeom prst="rect">
            <a:avLst/>
          </a:prstGeom>
        </p:spPr>
      </p:pic>
      <p:pic>
        <p:nvPicPr>
          <p:cNvPr id="27" name="Picture 8" descr="Газпромбанк логотип ПНГ на Прозрачном Фоне • Скачать PNG Газпромбанк логотип">
            <a:extLst>
              <a:ext uri="{FF2B5EF4-FFF2-40B4-BE49-F238E27FC236}">
                <a16:creationId xmlns="" xmlns:a16="http://schemas.microsoft.com/office/drawing/2014/main" id="{33E3C1CD-AB66-EB4D-8112-BF56835EF3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3704" y="1583859"/>
            <a:ext cx="1405822" cy="3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Рисунок 27">
            <a:extLst>
              <a:ext uri="{FF2B5EF4-FFF2-40B4-BE49-F238E27FC236}">
                <a16:creationId xmlns="" xmlns:a16="http://schemas.microsoft.com/office/drawing/2014/main" id="{12BA8721-605C-2646-BB81-C8E81B071E8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59424" y="797102"/>
            <a:ext cx="792011" cy="648281"/>
          </a:xfrm>
          <a:prstGeom prst="rect">
            <a:avLst/>
          </a:prstGeom>
        </p:spPr>
      </p:pic>
      <p:sp>
        <p:nvSpPr>
          <p:cNvPr id="32" name="Нижний колонтитул 6">
            <a:extLst>
              <a:ext uri="{FF2B5EF4-FFF2-40B4-BE49-F238E27FC236}">
                <a16:creationId xmlns="" xmlns:a16="http://schemas.microsoft.com/office/drawing/2014/main" id="{B0C3F001-E429-2747-AC63-6DD799E0D1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438571" y="107156"/>
            <a:ext cx="4114800" cy="168275"/>
          </a:xfrm>
        </p:spPr>
        <p:txBody>
          <a:bodyPr/>
          <a:lstStyle/>
          <a:p>
            <a:r>
              <a:rPr lang="ru-RU" dirty="0"/>
              <a:t>Антикризисные меры   •   Март 2022</a:t>
            </a:r>
          </a:p>
        </p:txBody>
      </p:sp>
      <p:pic>
        <p:nvPicPr>
          <p:cNvPr id="20" name="Picture 5">
            <a:extLst>
              <a:ext uri="{FF2B5EF4-FFF2-40B4-BE49-F238E27FC236}">
                <a16:creationId xmlns="" xmlns:a16="http://schemas.microsoft.com/office/drawing/2014/main" id="{542BDCF4-652E-1B4B-9A34-54336ADD6E91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53847"/>
          <a:stretch/>
        </p:blipFill>
        <p:spPr>
          <a:xfrm>
            <a:off x="8511518" y="3281672"/>
            <a:ext cx="2403592" cy="1992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0062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>
            <a:extLst>
              <a:ext uri="{FF2B5EF4-FFF2-40B4-BE49-F238E27FC236}">
                <a16:creationId xmlns="" xmlns:a16="http://schemas.microsoft.com/office/drawing/2014/main" id="{04CDF945-9E19-4D07-9897-D404F4714C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961" y="191293"/>
            <a:ext cx="10914742" cy="1325563"/>
          </a:xfrm>
        </p:spPr>
        <p:txBody>
          <a:bodyPr/>
          <a:lstStyle/>
          <a:p>
            <a:r>
              <a:rPr lang="ru-RU" dirty="0"/>
              <a:t>Меры поддержки МО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A341ED5B-4CD8-4BC7-B906-7816B0D3B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93421-D54F-4996-98AB-A05A83C75EAB}" type="slidenum">
              <a:rPr lang="ru-RU" smtClean="0"/>
              <a:t>11</a:t>
            </a:fld>
            <a:endParaRPr lang="ru-RU"/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="" xmlns:a16="http://schemas.microsoft.com/office/drawing/2014/main" id="{4DEA31F1-DC63-4E68-A8EE-17E221792D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ru-RU" dirty="0"/>
              <a:t>Антикризисные меры   •   Март 2022</a:t>
            </a:r>
          </a:p>
        </p:txBody>
      </p:sp>
      <p:sp>
        <p:nvSpPr>
          <p:cNvPr id="11" name="TextBox 10">
            <a:hlinkClick r:id="rId2"/>
            <a:extLst>
              <a:ext uri="{FF2B5EF4-FFF2-40B4-BE49-F238E27FC236}">
                <a16:creationId xmlns="" xmlns:a16="http://schemas.microsoft.com/office/drawing/2014/main" id="{1FFDC206-9FDE-A542-AB71-DAEB131EA335}"/>
              </a:ext>
            </a:extLst>
          </p:cNvPr>
          <p:cNvSpPr txBox="1"/>
          <p:nvPr/>
        </p:nvSpPr>
        <p:spPr>
          <a:xfrm>
            <a:off x="537961" y="1391396"/>
            <a:ext cx="10914742" cy="523220"/>
          </a:xfrm>
          <a:prstGeom prst="rect">
            <a:avLst/>
          </a:prstGeom>
          <a:noFill/>
        </p:spPr>
        <p:txBody>
          <a:bodyPr wrap="square" lIns="108000" rtlCol="0">
            <a:spAutoFit/>
          </a:bodyPr>
          <a:lstStyle/>
          <a:p>
            <a:pPr marL="571500" indent="-571500">
              <a:buFont typeface="+mj-lt"/>
              <a:buAutoNum type="romanUcPeriod"/>
            </a:pPr>
            <a:r>
              <a:rPr lang="ru-RU" sz="2800" b="1" dirty="0">
                <a:solidFill>
                  <a:schemeClr val="accent5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Импортозамещение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D6704F18-794E-6B4D-B77A-954849182760}"/>
              </a:ext>
            </a:extLst>
          </p:cNvPr>
          <p:cNvSpPr/>
          <p:nvPr/>
        </p:nvSpPr>
        <p:spPr>
          <a:xfrm>
            <a:off x="5196839" y="2291120"/>
            <a:ext cx="6625015" cy="421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5125"/>
            <a:r>
              <a:rPr lang="ru-RU" sz="2000" b="1" dirty="0">
                <a:solidFill>
                  <a:schemeClr val="accent5">
                    <a:lumMod val="75000"/>
                  </a:schemeClr>
                </a:solidFill>
              </a:rPr>
              <a:t>Алгоритм предоставления региональной меры поддержки:</a:t>
            </a:r>
            <a:endParaRPr lang="en-US" sz="2000" b="1" dirty="0">
              <a:solidFill>
                <a:schemeClr val="accent5">
                  <a:lumMod val="75000"/>
                </a:schemeClr>
              </a:solidFill>
            </a:endParaRPr>
          </a:p>
          <a:p>
            <a:pPr marL="708025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2000" dirty="0">
                <a:solidFill>
                  <a:schemeClr val="accent5">
                    <a:lumMod val="75000"/>
                  </a:schemeClr>
                </a:solidFill>
              </a:rPr>
              <a:t>Льготные банковские кредиты - </a:t>
            </a:r>
            <a:r>
              <a:rPr lang="ru-RU" sz="2000" b="1" dirty="0">
                <a:solidFill>
                  <a:schemeClr val="accent5">
                    <a:lumMod val="75000"/>
                  </a:schemeClr>
                </a:solidFill>
              </a:rPr>
              <a:t>программа Правительства Московской области по субсидированию % ставки по кредиту</a:t>
            </a:r>
            <a:endParaRPr lang="ru-RU" sz="2000" dirty="0">
              <a:solidFill>
                <a:schemeClr val="accent5">
                  <a:lumMod val="75000"/>
                </a:schemeClr>
              </a:solidFill>
            </a:endParaRPr>
          </a:p>
          <a:p>
            <a:pPr marL="708025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2000" dirty="0">
                <a:solidFill>
                  <a:schemeClr val="accent5">
                    <a:lumMod val="75000"/>
                  </a:schemeClr>
                </a:solidFill>
              </a:rPr>
              <a:t>Льготный </a:t>
            </a:r>
            <a:r>
              <a:rPr lang="ru-RU" sz="2000" b="1" dirty="0">
                <a:solidFill>
                  <a:schemeClr val="accent5">
                    <a:lumMod val="75000"/>
                  </a:schemeClr>
                </a:solidFill>
              </a:rPr>
              <a:t>заем от Правительства Московской области </a:t>
            </a:r>
            <a:r>
              <a:rPr lang="ru-RU" sz="2000" dirty="0">
                <a:solidFill>
                  <a:schemeClr val="accent5">
                    <a:lumMod val="75000"/>
                  </a:schemeClr>
                </a:solidFill>
              </a:rPr>
              <a:t> (заем выдается через Фонд развития промышленности МО)</a:t>
            </a:r>
          </a:p>
          <a:p>
            <a:pPr marL="708025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2000" dirty="0">
                <a:solidFill>
                  <a:schemeClr val="accent5">
                    <a:lumMod val="75000"/>
                  </a:schemeClr>
                </a:solidFill>
              </a:rPr>
              <a:t>Офсетные контракты</a:t>
            </a:r>
          </a:p>
          <a:p>
            <a:pPr marL="342900" lvl="0" indent="-342900" defTabSz="914400">
              <a:spcAft>
                <a:spcPts val="1200"/>
              </a:spcAft>
              <a:buFont typeface="+mj-lt"/>
              <a:buAutoNum type="arabicPeriod"/>
              <a:defRPr/>
            </a:pPr>
            <a:endParaRPr lang="ru-RU" sz="2000" dirty="0">
              <a:solidFill>
                <a:srgbClr val="455A64"/>
              </a:solidFill>
              <a:cs typeface="Calibri Light" panose="020F0302020204030204" pitchFamily="34" charset="0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="" xmlns:a16="http://schemas.microsoft.com/office/drawing/2014/main" id="{BD377FCB-62FC-5549-AAF9-35B1F942BC2F}"/>
              </a:ext>
            </a:extLst>
          </p:cNvPr>
          <p:cNvSpPr/>
          <p:nvPr/>
        </p:nvSpPr>
        <p:spPr>
          <a:xfrm>
            <a:off x="691657" y="4703924"/>
            <a:ext cx="3651881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5125">
              <a:lnSpc>
                <a:spcPct val="150000"/>
              </a:lnSpc>
            </a:pPr>
            <a:r>
              <a:rPr lang="ru-RU" sz="1600" b="1" dirty="0">
                <a:solidFill>
                  <a:schemeClr val="accent5">
                    <a:lumMod val="75000"/>
                  </a:schemeClr>
                </a:solidFill>
              </a:rPr>
              <a:t>Сфера деятельности -  государственные и муниципальные закупки </a:t>
            </a:r>
          </a:p>
          <a:p>
            <a:pPr marL="342900" lvl="0" indent="-342900" defTabSz="914400">
              <a:spcAft>
                <a:spcPts val="1200"/>
              </a:spcAft>
              <a:buFont typeface="+mj-lt"/>
              <a:buAutoNum type="arabicPeriod"/>
              <a:defRPr/>
            </a:pPr>
            <a:endParaRPr lang="ru-RU" sz="1600" b="1" dirty="0">
              <a:solidFill>
                <a:srgbClr val="455A64"/>
              </a:solidFill>
              <a:cs typeface="Calibri Light" panose="020F0302020204030204" pitchFamily="34" charset="0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="" xmlns:a16="http://schemas.microsoft.com/office/drawing/2014/main" id="{4190F374-31AF-AA4F-9C9A-21DF6A48E3BA}"/>
              </a:ext>
            </a:extLst>
          </p:cNvPr>
          <p:cNvSpPr/>
          <p:nvPr/>
        </p:nvSpPr>
        <p:spPr>
          <a:xfrm>
            <a:off x="813577" y="2153960"/>
            <a:ext cx="4657441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55650" indent="-390525">
              <a:lnSpc>
                <a:spcPct val="150000"/>
              </a:lnSpc>
              <a:buFont typeface="+mj-lt"/>
              <a:buAutoNum type="romanUcPeriod"/>
            </a:pPr>
            <a:r>
              <a:rPr lang="ru-RU" sz="2000" b="1" dirty="0"/>
              <a:t>Строительство нового предприятия</a:t>
            </a:r>
          </a:p>
          <a:p>
            <a:pPr marL="755650" indent="-390525">
              <a:lnSpc>
                <a:spcPct val="150000"/>
              </a:lnSpc>
              <a:buFont typeface="+mj-lt"/>
              <a:buAutoNum type="romanUcPeriod"/>
            </a:pPr>
            <a:r>
              <a:rPr lang="ru-RU" sz="2000" b="1" dirty="0"/>
              <a:t>Переоборудование и расширение существующего производства</a:t>
            </a:r>
            <a:endParaRPr lang="ru-RU" sz="2000" b="1" dirty="0">
              <a:cs typeface="Calibri Light" panose="020F03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8848A053-F137-B048-AEBE-9B41C749ED4A}"/>
              </a:ext>
            </a:extLst>
          </p:cNvPr>
          <p:cNvSpPr txBox="1"/>
          <p:nvPr/>
        </p:nvSpPr>
        <p:spPr>
          <a:xfrm>
            <a:off x="7150330" y="1391396"/>
            <a:ext cx="30941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/>
              <a:t>+500 млн </a:t>
            </a:r>
            <a:r>
              <a:rPr lang="ru-RU" sz="3600" dirty="0" err="1"/>
              <a:t>руб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16846049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A341ED5B-4CD8-4BC7-B906-7816B0D3B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93421-D54F-4996-98AB-A05A83C75EAB}" type="slidenum">
              <a:rPr lang="ru-RU" smtClean="0"/>
              <a:t>12</a:t>
            </a:fld>
            <a:endParaRPr lang="ru-RU"/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="" xmlns:a16="http://schemas.microsoft.com/office/drawing/2014/main" id="{4DEA31F1-DC63-4E68-A8EE-17E221792D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ru-RU" dirty="0"/>
              <a:t>Антикризисные меры   •   Март 2022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1DCFA8BD-F0DA-4342-A24F-A8CC10E78164}"/>
              </a:ext>
            </a:extLst>
          </p:cNvPr>
          <p:cNvSpPr/>
          <p:nvPr/>
        </p:nvSpPr>
        <p:spPr>
          <a:xfrm>
            <a:off x="882014" y="2618571"/>
            <a:ext cx="5640706" cy="18816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000" b="1" dirty="0">
                <a:solidFill>
                  <a:schemeClr val="accent5">
                    <a:lumMod val="75000"/>
                  </a:schemeClr>
                </a:solidFill>
              </a:rPr>
              <a:t>Получатели: </a:t>
            </a:r>
            <a:r>
              <a:rPr lang="ru-RU" sz="2000" dirty="0">
                <a:solidFill>
                  <a:schemeClr val="accent5">
                    <a:lumMod val="75000"/>
                  </a:schemeClr>
                </a:solidFill>
              </a:rPr>
              <a:t>производители товаров импортозамещения</a:t>
            </a:r>
          </a:p>
          <a:p>
            <a:pPr>
              <a:lnSpc>
                <a:spcPct val="150000"/>
              </a:lnSpc>
            </a:pPr>
            <a:r>
              <a:rPr lang="ru-RU" sz="2000" b="1" dirty="0">
                <a:solidFill>
                  <a:schemeClr val="accent5">
                    <a:lumMod val="75000"/>
                  </a:schemeClr>
                </a:solidFill>
              </a:rPr>
              <a:t>Как получить: </a:t>
            </a:r>
            <a:r>
              <a:rPr lang="ru-RU" sz="2000" dirty="0">
                <a:solidFill>
                  <a:schemeClr val="accent5">
                    <a:lumMod val="75000"/>
                  </a:schemeClr>
                </a:solidFill>
              </a:rPr>
              <a:t>подать заявку на Инвестиционном портале МО/РПГУ </a:t>
            </a:r>
            <a:endParaRPr lang="x-none" sz="2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61CFD4C0-324E-D241-8CE7-F6139F97AC39}"/>
              </a:ext>
            </a:extLst>
          </p:cNvPr>
          <p:cNvSpPr/>
          <p:nvPr/>
        </p:nvSpPr>
        <p:spPr>
          <a:xfrm>
            <a:off x="6212579" y="2673508"/>
            <a:ext cx="5674620" cy="37394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b="1" dirty="0">
                <a:solidFill>
                  <a:schemeClr val="accent5">
                    <a:lumMod val="75000"/>
                  </a:schemeClr>
                </a:solidFill>
              </a:rPr>
              <a:t>Возможность продления договора аренды земли на 3 года</a:t>
            </a:r>
          </a:p>
          <a:p>
            <a:pPr>
              <a:lnSpc>
                <a:spcPct val="150000"/>
              </a:lnSpc>
            </a:pPr>
            <a:r>
              <a:rPr lang="ru-RU" b="1" dirty="0">
                <a:solidFill>
                  <a:schemeClr val="accent5">
                    <a:lumMod val="75000"/>
                  </a:schemeClr>
                </a:solidFill>
              </a:rPr>
              <a:t>Получатели:  </a:t>
            </a:r>
            <a:r>
              <a:rPr lang="ru-RU" dirty="0">
                <a:solidFill>
                  <a:schemeClr val="accent5">
                    <a:lumMod val="75000"/>
                  </a:schemeClr>
                </a:solidFill>
              </a:rPr>
              <a:t>любой арендатор земельного участка </a:t>
            </a:r>
          </a:p>
          <a:p>
            <a:pPr>
              <a:lnSpc>
                <a:spcPct val="150000"/>
              </a:lnSpc>
            </a:pPr>
            <a:r>
              <a:rPr lang="ru-RU" dirty="0">
                <a:solidFill>
                  <a:schemeClr val="accent5">
                    <a:lumMod val="75000"/>
                  </a:schemeClr>
                </a:solidFill>
              </a:rPr>
              <a:t>(</a:t>
            </a:r>
            <a:r>
              <a:rPr lang="ru-RU" sz="1600" i="1" dirty="0">
                <a:solidFill>
                  <a:schemeClr val="accent5">
                    <a:lumMod val="75000"/>
                  </a:schemeClr>
                </a:solidFill>
              </a:rPr>
              <a:t>если не рассматривается в суде иск о расторжении договора; отсутствуют нарушения выявленные в рамках </a:t>
            </a:r>
            <a:r>
              <a:rPr lang="ru-RU" sz="1600" i="1" dirty="0" err="1" smtClean="0">
                <a:solidFill>
                  <a:schemeClr val="accent5">
                    <a:lumMod val="75000"/>
                  </a:schemeClr>
                </a:solidFill>
              </a:rPr>
              <a:t>гос</a:t>
            </a:r>
            <a:r>
              <a:rPr lang="en-US" sz="1600" i="1" dirty="0" smtClean="0">
                <a:solidFill>
                  <a:schemeClr val="accent5">
                    <a:lumMod val="75000"/>
                  </a:schemeClr>
                </a:solidFill>
              </a:rPr>
              <a:t>.</a:t>
            </a:r>
            <a:r>
              <a:rPr lang="ru-RU" sz="1600" i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ru-RU" sz="1600" i="1" dirty="0" smtClean="0">
                <a:solidFill>
                  <a:schemeClr val="accent5">
                    <a:lumMod val="75000"/>
                  </a:schemeClr>
                </a:solidFill>
              </a:rPr>
              <a:t>з</a:t>
            </a:r>
            <a:r>
              <a:rPr lang="ru-RU" sz="1600" i="1" dirty="0" smtClean="0">
                <a:solidFill>
                  <a:schemeClr val="accent5">
                    <a:lumMod val="75000"/>
                  </a:schemeClr>
                </a:solidFill>
              </a:rPr>
              <a:t>ем</a:t>
            </a:r>
            <a:r>
              <a:rPr lang="ru-RU" sz="1600" i="1" dirty="0" smtClean="0">
                <a:solidFill>
                  <a:schemeClr val="accent5">
                    <a:lumMod val="75000"/>
                  </a:schemeClr>
                </a:solidFill>
              </a:rPr>
              <a:t>ельного </a:t>
            </a:r>
            <a:r>
              <a:rPr lang="ru-RU" sz="1600" i="1" dirty="0" smtClean="0">
                <a:solidFill>
                  <a:schemeClr val="accent5">
                    <a:lumMod val="75000"/>
                  </a:schemeClr>
                </a:solidFill>
              </a:rPr>
              <a:t>контроля</a:t>
            </a:r>
            <a:r>
              <a:rPr lang="ru-RU" sz="1600" i="1" dirty="0">
                <a:solidFill>
                  <a:schemeClr val="accent5">
                    <a:lumMod val="75000"/>
                  </a:schemeClr>
                </a:solidFill>
              </a:rPr>
              <a:t>) </a:t>
            </a:r>
          </a:p>
          <a:p>
            <a:pPr>
              <a:lnSpc>
                <a:spcPct val="150000"/>
              </a:lnSpc>
            </a:pPr>
            <a:r>
              <a:rPr lang="ru-RU" b="1" dirty="0">
                <a:solidFill>
                  <a:schemeClr val="accent5">
                    <a:lumMod val="75000"/>
                  </a:schemeClr>
                </a:solidFill>
              </a:rPr>
              <a:t>Как получить: </a:t>
            </a:r>
            <a:r>
              <a:rPr lang="ru-RU" dirty="0">
                <a:solidFill>
                  <a:schemeClr val="accent5">
                    <a:lumMod val="75000"/>
                  </a:schemeClr>
                </a:solidFill>
              </a:rPr>
              <a:t>направить заявку на РПГУ  до </a:t>
            </a:r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01.03.2023</a:t>
            </a:r>
            <a:endParaRPr lang="ru-RU" sz="1400" b="1" dirty="0">
              <a:solidFill>
                <a:schemeClr val="accent5">
                  <a:lumMod val="75000"/>
                </a:schemeClr>
              </a:solidFill>
              <a:cs typeface="Calibri Light" panose="020F0302020204030204" pitchFamily="34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29A548D3-C5A4-FB43-AC9C-CEF396A7FEBC}"/>
              </a:ext>
            </a:extLst>
          </p:cNvPr>
          <p:cNvSpPr/>
          <p:nvPr/>
        </p:nvSpPr>
        <p:spPr>
          <a:xfrm>
            <a:off x="882014" y="5018534"/>
            <a:ext cx="3277609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ru-RU" b="1" dirty="0">
                <a:cs typeface="Calibri Light" panose="020F0302020204030204" pitchFamily="34" charset="0"/>
              </a:rPr>
              <a:t>Аренда – 1 рубль в год</a:t>
            </a:r>
          </a:p>
          <a:p>
            <a:pPr>
              <a:spcAft>
                <a:spcPts val="1200"/>
              </a:spcAft>
            </a:pPr>
            <a:r>
              <a:rPr lang="ru-RU" b="1" dirty="0">
                <a:cs typeface="Calibri Light" panose="020F0302020204030204" pitchFamily="34" charset="0"/>
              </a:rPr>
              <a:t>Срок – 3 года</a:t>
            </a:r>
          </a:p>
        </p:txBody>
      </p:sp>
      <p:sp>
        <p:nvSpPr>
          <p:cNvPr id="12" name="Заголовок 7">
            <a:extLst>
              <a:ext uri="{FF2B5EF4-FFF2-40B4-BE49-F238E27FC236}">
                <a16:creationId xmlns="" xmlns:a16="http://schemas.microsoft.com/office/drawing/2014/main" id="{04CDF945-9E19-4D07-9897-D404F4714C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961" y="191293"/>
            <a:ext cx="10914742" cy="1325563"/>
          </a:xfrm>
        </p:spPr>
        <p:txBody>
          <a:bodyPr/>
          <a:lstStyle/>
          <a:p>
            <a:r>
              <a:rPr lang="ru-RU" dirty="0"/>
              <a:t>Меры поддержки МО</a:t>
            </a:r>
          </a:p>
        </p:txBody>
      </p:sp>
      <p:sp>
        <p:nvSpPr>
          <p:cNvPr id="13" name="TextBox 12">
            <a:hlinkClick r:id="rId2"/>
            <a:extLst>
              <a:ext uri="{FF2B5EF4-FFF2-40B4-BE49-F238E27FC236}">
                <a16:creationId xmlns="" xmlns:a16="http://schemas.microsoft.com/office/drawing/2014/main" id="{1FFDC206-9FDE-A542-AB71-DAEB131EA335}"/>
              </a:ext>
            </a:extLst>
          </p:cNvPr>
          <p:cNvSpPr txBox="1"/>
          <p:nvPr/>
        </p:nvSpPr>
        <p:spPr>
          <a:xfrm>
            <a:off x="537960" y="1391396"/>
            <a:ext cx="11349239" cy="892552"/>
          </a:xfrm>
          <a:prstGeom prst="rect">
            <a:avLst/>
          </a:prstGeom>
          <a:noFill/>
        </p:spPr>
        <p:txBody>
          <a:bodyPr wrap="square" lIns="108000" rtlCol="0">
            <a:spAutoFit/>
          </a:bodyPr>
          <a:lstStyle/>
          <a:p>
            <a:r>
              <a:rPr lang="en-US" sz="2800" b="1" dirty="0" smtClean="0">
                <a:solidFill>
                  <a:schemeClr val="accent5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II.  </a:t>
            </a:r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Упрощенный </a:t>
            </a:r>
            <a:r>
              <a:rPr lang="ru-RU" sz="2800" b="1" dirty="0">
                <a:solidFill>
                  <a:schemeClr val="accent5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порядок передачи земли в аренду без торгов    </a:t>
            </a:r>
            <a:r>
              <a:rPr lang="ru-RU" sz="2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(проект, реализуемый в рамках импортозамещения) </a:t>
            </a:r>
          </a:p>
        </p:txBody>
      </p:sp>
    </p:spTree>
    <p:extLst>
      <p:ext uri="{BB962C8B-B14F-4D97-AF65-F5344CB8AC3E}">
        <p14:creationId xmlns:p14="http://schemas.microsoft.com/office/powerpoint/2010/main" val="28839533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A341ED5B-4CD8-4BC7-B906-7816B0D3B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93421-D54F-4996-98AB-A05A83C75EAB}" type="slidenum">
              <a:rPr lang="ru-RU" smtClean="0"/>
              <a:t>13</a:t>
            </a:fld>
            <a:endParaRPr lang="ru-RU"/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="" xmlns:a16="http://schemas.microsoft.com/office/drawing/2014/main" id="{4DEA31F1-DC63-4E68-A8EE-17E221792D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ru-RU" dirty="0"/>
              <a:t>Антикризисные меры   •   Март 2022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61546A45-F7C3-C24F-8E25-CF5FEC9CDA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3107"/>
          <a:stretch/>
        </p:blipFill>
        <p:spPr>
          <a:xfrm>
            <a:off x="310393" y="2080471"/>
            <a:ext cx="6258187" cy="327247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2E524B5B-5B09-0E48-9E95-D0928C8503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78"/>
          <a:stretch/>
        </p:blipFill>
        <p:spPr>
          <a:xfrm>
            <a:off x="6718686" y="2080471"/>
            <a:ext cx="5318701" cy="3477044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="" xmlns:a16="http://schemas.microsoft.com/office/drawing/2014/main" id="{4FB5D869-765B-6E40-B6C5-2DBAFEE27BCD}"/>
              </a:ext>
            </a:extLst>
          </p:cNvPr>
          <p:cNvSpPr/>
          <p:nvPr/>
        </p:nvSpPr>
        <p:spPr>
          <a:xfrm>
            <a:off x="638175" y="5715275"/>
            <a:ext cx="75630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65125"/>
            <a:r>
              <a:rPr lang="ru-RU" sz="2400" dirty="0">
                <a:solidFill>
                  <a:schemeClr val="accent6">
                    <a:lumMod val="75000"/>
                  </a:schemeClr>
                </a:solidFill>
              </a:rPr>
              <a:t>Подать заявку - 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hlinkClick r:id="rId4"/>
              </a:rPr>
              <a:t>https://invest.mosreg.ru</a:t>
            </a:r>
            <a:endParaRPr lang="ru-RU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2" name="Заголовок 7">
            <a:extLst>
              <a:ext uri="{FF2B5EF4-FFF2-40B4-BE49-F238E27FC236}">
                <a16:creationId xmlns="" xmlns:a16="http://schemas.microsoft.com/office/drawing/2014/main" id="{04CDF945-9E19-4D07-9897-D404F4714C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961" y="191293"/>
            <a:ext cx="10914742" cy="1325563"/>
          </a:xfrm>
        </p:spPr>
        <p:txBody>
          <a:bodyPr/>
          <a:lstStyle/>
          <a:p>
            <a:r>
              <a:rPr lang="ru-RU" dirty="0"/>
              <a:t>Меры поддержки МО</a:t>
            </a:r>
          </a:p>
        </p:txBody>
      </p:sp>
      <p:sp>
        <p:nvSpPr>
          <p:cNvPr id="13" name="TextBox 12">
            <a:hlinkClick r:id="rId5"/>
            <a:extLst>
              <a:ext uri="{FF2B5EF4-FFF2-40B4-BE49-F238E27FC236}">
                <a16:creationId xmlns="" xmlns:a16="http://schemas.microsoft.com/office/drawing/2014/main" id="{1FFDC206-9FDE-A542-AB71-DAEB131EA335}"/>
              </a:ext>
            </a:extLst>
          </p:cNvPr>
          <p:cNvSpPr txBox="1"/>
          <p:nvPr/>
        </p:nvSpPr>
        <p:spPr>
          <a:xfrm>
            <a:off x="537960" y="1391396"/>
            <a:ext cx="11349239" cy="523220"/>
          </a:xfrm>
          <a:prstGeom prst="rect">
            <a:avLst/>
          </a:prstGeom>
          <a:noFill/>
        </p:spPr>
        <p:txBody>
          <a:bodyPr wrap="square" lIns="108000" rtlCol="0">
            <a:spAutoFit/>
          </a:bodyPr>
          <a:lstStyle/>
          <a:p>
            <a:r>
              <a:rPr lang="ru-RU" sz="2800" b="1" dirty="0">
                <a:solidFill>
                  <a:schemeClr val="accent5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Импортозамещение -  заявку можно подать </a:t>
            </a:r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онлайн</a:t>
            </a:r>
            <a:endParaRPr lang="ru-RU" sz="2800" b="1" dirty="0">
              <a:solidFill>
                <a:schemeClr val="accent5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51121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A341ED5B-4CD8-4BC7-B906-7816B0D3B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93421-D54F-4996-98AB-A05A83C75EAB}" type="slidenum">
              <a:rPr lang="ru-RU" smtClean="0"/>
              <a:t>14</a:t>
            </a:fld>
            <a:endParaRPr lang="ru-RU"/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="" xmlns:a16="http://schemas.microsoft.com/office/drawing/2014/main" id="{4DEA31F1-DC63-4E68-A8EE-17E221792D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ru-RU" dirty="0"/>
              <a:t>Антикризисные меры   •   Март 2022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47CECDCF-903D-9E45-A6CC-EBC0C76E14A4}"/>
              </a:ext>
            </a:extLst>
          </p:cNvPr>
          <p:cNvSpPr txBox="1"/>
          <p:nvPr/>
        </p:nvSpPr>
        <p:spPr>
          <a:xfrm>
            <a:off x="353348" y="2073300"/>
            <a:ext cx="11355722" cy="4108817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pPr marL="457200" indent="-457200">
              <a:spcAft>
                <a:spcPts val="1800"/>
              </a:spcAft>
              <a:buFont typeface="+mj-lt"/>
              <a:buAutoNum type="arabicPeriod"/>
            </a:pPr>
            <a:r>
              <a:rPr lang="ru-RU" sz="2000" b="1" dirty="0">
                <a:solidFill>
                  <a:schemeClr val="bg2">
                    <a:lumMod val="10000"/>
                  </a:schemeClr>
                </a:solidFill>
                <a:cs typeface="Calibri Light" panose="020F0302020204030204" pitchFamily="34" charset="0"/>
              </a:rPr>
              <a:t>Отсрочка</a:t>
            </a:r>
            <a:r>
              <a:rPr lang="ru-RU" sz="2000" dirty="0">
                <a:solidFill>
                  <a:schemeClr val="bg2">
                    <a:lumMod val="10000"/>
                  </a:schemeClr>
                </a:solidFill>
                <a:cs typeface="Calibri Light" panose="020F0302020204030204" pitchFamily="34" charset="0"/>
              </a:rPr>
              <a:t> </a:t>
            </a:r>
            <a:r>
              <a:rPr lang="ru-RU" sz="2000" b="1" dirty="0">
                <a:solidFill>
                  <a:schemeClr val="bg2">
                    <a:lumMod val="10000"/>
                  </a:schemeClr>
                </a:solidFill>
                <a:cs typeface="Calibri Light" panose="020F0302020204030204" pitchFamily="34" charset="0"/>
              </a:rPr>
              <a:t>исполнения обязательств </a:t>
            </a:r>
            <a:r>
              <a:rPr lang="ru-RU" sz="2000" b="1" dirty="0">
                <a:cs typeface="Calibri Light" panose="020F0302020204030204" pitchFamily="34" charset="0"/>
              </a:rPr>
              <a:t>на 1 год </a:t>
            </a:r>
            <a:r>
              <a:rPr lang="ru-RU" sz="2000" dirty="0">
                <a:solidFill>
                  <a:schemeClr val="bg2">
                    <a:lumMod val="10000"/>
                  </a:schemeClr>
                </a:solidFill>
                <a:cs typeface="Calibri Light" panose="020F0302020204030204" pitchFamily="34" charset="0"/>
              </a:rPr>
              <a:t>по всем ранее заключенным соглашениям на </a:t>
            </a:r>
            <a:r>
              <a:rPr lang="ru-RU" sz="2000" dirty="0" smtClean="0">
                <a:solidFill>
                  <a:schemeClr val="bg2">
                    <a:lumMod val="10000"/>
                  </a:schemeClr>
                </a:solidFill>
                <a:cs typeface="Calibri Light" panose="020F0302020204030204" pitchFamily="34" charset="0"/>
              </a:rPr>
              <a:t>предоставление </a:t>
            </a:r>
            <a:r>
              <a:rPr lang="ru-RU" sz="2000" dirty="0">
                <a:solidFill>
                  <a:schemeClr val="bg2">
                    <a:lumMod val="10000"/>
                  </a:schemeClr>
                </a:solidFill>
                <a:cs typeface="Calibri Light" panose="020F0302020204030204" pitchFamily="34" charset="0"/>
              </a:rPr>
              <a:t>субсидии</a:t>
            </a:r>
          </a:p>
          <a:p>
            <a:pPr marL="457200" indent="-457200">
              <a:spcAft>
                <a:spcPts val="1800"/>
              </a:spcAft>
              <a:buFont typeface="+mj-lt"/>
              <a:buAutoNum type="arabicPeriod"/>
            </a:pPr>
            <a:r>
              <a:rPr lang="ru-RU" sz="2000" b="1" dirty="0">
                <a:solidFill>
                  <a:schemeClr val="bg2">
                    <a:lumMod val="10000"/>
                  </a:schemeClr>
                </a:solidFill>
                <a:cs typeface="Calibri Light" panose="020F0302020204030204" pitchFamily="34" charset="0"/>
              </a:rPr>
              <a:t>Субсидия на закупку оборудования </a:t>
            </a:r>
            <a:r>
              <a:rPr lang="ru-RU" sz="2000" dirty="0">
                <a:solidFill>
                  <a:schemeClr val="bg2">
                    <a:lumMod val="10000"/>
                  </a:schemeClr>
                </a:solidFill>
                <a:cs typeface="Calibri Light" panose="020F0302020204030204" pitchFamily="34" charset="0"/>
              </a:rPr>
              <a:t>(в т.ч. спецтехника) для создания, развития или модернизации производства </a:t>
            </a:r>
            <a:r>
              <a:rPr lang="ru-RU" sz="2000" b="1" dirty="0">
                <a:cs typeface="Calibri Light" panose="020F0302020204030204" pitchFamily="34" charset="0"/>
              </a:rPr>
              <a:t>до 10 млн рублей на сумму не более 50%</a:t>
            </a:r>
            <a:r>
              <a:rPr lang="ru-RU" sz="2000" dirty="0">
                <a:cs typeface="Calibri Light" panose="020F0302020204030204" pitchFamily="34" charset="0"/>
              </a:rPr>
              <a:t> </a:t>
            </a:r>
            <a:r>
              <a:rPr lang="ru-RU" sz="2000" dirty="0">
                <a:solidFill>
                  <a:schemeClr val="bg2">
                    <a:lumMod val="10000"/>
                  </a:schemeClr>
                </a:solidFill>
                <a:cs typeface="Calibri Light" panose="020F0302020204030204" pitchFamily="34" charset="0"/>
              </a:rPr>
              <a:t>от фактически произведенных затрат по закупке оборудования</a:t>
            </a:r>
          </a:p>
          <a:p>
            <a:pPr marL="457200" indent="-457200">
              <a:spcAft>
                <a:spcPts val="1800"/>
              </a:spcAft>
              <a:buFont typeface="+mj-lt"/>
              <a:buAutoNum type="arabicPeriod"/>
            </a:pPr>
            <a:r>
              <a:rPr lang="ru-RU" sz="2000" b="1" dirty="0">
                <a:solidFill>
                  <a:schemeClr val="bg2">
                    <a:lumMod val="10000"/>
                  </a:schemeClr>
                </a:solidFill>
                <a:cs typeface="Calibri Light" panose="020F0302020204030204" pitchFamily="34" charset="0"/>
              </a:rPr>
              <a:t>Субсидия на лизинг оборудования </a:t>
            </a:r>
            <a:r>
              <a:rPr lang="ru-RU" sz="2000" dirty="0">
                <a:solidFill>
                  <a:schemeClr val="bg2">
                    <a:lumMod val="10000"/>
                  </a:schemeClr>
                </a:solidFill>
                <a:cs typeface="Calibri Light" panose="020F0302020204030204" pitchFamily="34" charset="0"/>
              </a:rPr>
              <a:t>(в т.ч. спецтехника) </a:t>
            </a:r>
            <a:r>
              <a:rPr lang="ru-RU" sz="2000" b="1" dirty="0">
                <a:cs typeface="Calibri Light" panose="020F0302020204030204" pitchFamily="34" charset="0"/>
              </a:rPr>
              <a:t>до 10 млн рублей на сумму </a:t>
            </a:r>
            <a:r>
              <a:rPr lang="ru-RU" sz="2000" b="1" dirty="0" smtClean="0">
                <a:cs typeface="Calibri Light" panose="020F0302020204030204" pitchFamily="34" charset="0"/>
              </a:rPr>
              <a:t/>
            </a:r>
            <a:br>
              <a:rPr lang="ru-RU" sz="2000" b="1" dirty="0" smtClean="0">
                <a:cs typeface="Calibri Light" panose="020F0302020204030204" pitchFamily="34" charset="0"/>
              </a:rPr>
            </a:br>
            <a:r>
              <a:rPr lang="ru-RU" sz="2000" b="1" dirty="0" smtClean="0">
                <a:cs typeface="Calibri Light" panose="020F0302020204030204" pitchFamily="34" charset="0"/>
              </a:rPr>
              <a:t>не </a:t>
            </a:r>
            <a:r>
              <a:rPr lang="ru-RU" sz="2000" b="1" dirty="0">
                <a:cs typeface="Calibri Light" panose="020F0302020204030204" pitchFamily="34" charset="0"/>
              </a:rPr>
              <a:t>более 70%</a:t>
            </a:r>
            <a:r>
              <a:rPr lang="ru-RU" sz="2000" dirty="0">
                <a:solidFill>
                  <a:schemeClr val="bg2">
                    <a:lumMod val="10000"/>
                  </a:schemeClr>
                </a:solidFill>
                <a:cs typeface="Calibri Light" panose="020F0302020204030204" pitchFamily="34" charset="0"/>
              </a:rPr>
              <a:t> от фактически уплаченного первого взноса (аванса) по договорам лизинга</a:t>
            </a:r>
          </a:p>
          <a:p>
            <a:pPr marL="457200" indent="-457200">
              <a:spcAft>
                <a:spcPts val="1800"/>
              </a:spcAft>
              <a:buFont typeface="+mj-lt"/>
              <a:buAutoNum type="arabicPeriod"/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cs typeface="Calibri Light" panose="020F0302020204030204" pitchFamily="34" charset="0"/>
              </a:rPr>
              <a:t>Субсидии % ставки по кредитам субъектам МСП и проектам импортозамещения Московской области </a:t>
            </a:r>
          </a:p>
          <a:p>
            <a:pPr>
              <a:lnSpc>
                <a:spcPct val="150000"/>
              </a:lnSpc>
            </a:pP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cs typeface="Calibri Light" panose="020F0302020204030204" pitchFamily="34" charset="0"/>
              </a:rPr>
              <a:t>       </a:t>
            </a:r>
            <a:endParaRPr lang="ru-RU" sz="1400" dirty="0">
              <a:solidFill>
                <a:schemeClr val="accent1">
                  <a:lumMod val="50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B4A61FAE-6A79-2F41-A6F0-9490F6334CFE}"/>
              </a:ext>
            </a:extLst>
          </p:cNvPr>
          <p:cNvSpPr/>
          <p:nvPr/>
        </p:nvSpPr>
        <p:spPr>
          <a:xfrm>
            <a:off x="3559558" y="5612230"/>
            <a:ext cx="8149512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defTabSz="360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accent1">
                    <a:lumMod val="50000"/>
                  </a:schemeClr>
                </a:solidFill>
                <a:cs typeface="Calibri Light" panose="020F0302020204030204" pitchFamily="34" charset="0"/>
              </a:rPr>
              <a:t>Кредит на развитие деятельности и проекты по </a:t>
            </a:r>
            <a:r>
              <a:rPr lang="ru-RU" sz="1400" dirty="0" err="1">
                <a:solidFill>
                  <a:schemeClr val="accent1">
                    <a:lumMod val="50000"/>
                  </a:schemeClr>
                </a:solidFill>
                <a:cs typeface="Calibri Light" panose="020F0302020204030204" pitchFamily="34" charset="0"/>
              </a:rPr>
              <a:t>импортозамещению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cs typeface="Calibri Light" panose="020F0302020204030204" pitchFamily="34" charset="0"/>
              </a:rPr>
              <a:t> от </a:t>
            </a: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cs typeface="Calibri Light" panose="020F0302020204030204" pitchFamily="34" charset="0"/>
              </a:rPr>
              <a:t>5 до 100 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cs typeface="Calibri Light" panose="020F0302020204030204" pitchFamily="34" charset="0"/>
              </a:rPr>
              <a:t>млн руб.</a:t>
            </a:r>
          </a:p>
          <a:p>
            <a:pPr marL="285750" indent="-285750" defTabSz="360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accent1">
                    <a:lumMod val="50000"/>
                  </a:schemeClr>
                </a:solidFill>
                <a:cs typeface="Calibri Light" panose="020F0302020204030204" pitchFamily="34" charset="0"/>
              </a:rPr>
              <a:t>Максимальный размер % ставки для заемщика  – ½ ключевая ставка ЦБ +1,5% (</a:t>
            </a: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cs typeface="Calibri Light" panose="020F0302020204030204" pitchFamily="34" charset="0"/>
              </a:rPr>
              <a:t>11,5%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cs typeface="Calibri Light" panose="020F0302020204030204" pitchFamily="34" charset="0"/>
              </a:rPr>
              <a:t>)</a:t>
            </a:r>
          </a:p>
          <a:p>
            <a:pPr marL="285750" indent="-285750" defTabSz="360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accent1">
                    <a:lumMod val="50000"/>
                  </a:schemeClr>
                </a:solidFill>
                <a:cs typeface="Calibri Light" panose="020F0302020204030204" pitchFamily="34" charset="0"/>
              </a:rPr>
              <a:t>Льготный % период - </a:t>
            </a: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cs typeface="Calibri Light" panose="020F0302020204030204" pitchFamily="34" charset="0"/>
              </a:rPr>
              <a:t>2 года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cs typeface="Calibri Light" panose="020F0302020204030204" pitchFamily="34" charset="0"/>
              </a:rPr>
              <a:t>, для отдаленных территорий  - 3 года</a:t>
            </a:r>
            <a:endParaRPr lang="ru-RU" sz="1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3" name="Заголовок 7">
            <a:extLst>
              <a:ext uri="{FF2B5EF4-FFF2-40B4-BE49-F238E27FC236}">
                <a16:creationId xmlns="" xmlns:a16="http://schemas.microsoft.com/office/drawing/2014/main" id="{04CDF945-9E19-4D07-9897-D404F4714C02}"/>
              </a:ext>
            </a:extLst>
          </p:cNvPr>
          <p:cNvSpPr txBox="1">
            <a:spLocks/>
          </p:cNvSpPr>
          <p:nvPr/>
        </p:nvSpPr>
        <p:spPr>
          <a:xfrm>
            <a:off x="537961" y="191293"/>
            <a:ext cx="1091474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Segoe UI Black" panose="020B0A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ru-RU" dirty="0" smtClean="0"/>
              <a:t>Меры поддержки МО</a:t>
            </a:r>
            <a:endParaRPr lang="ru-RU" dirty="0"/>
          </a:p>
        </p:txBody>
      </p:sp>
      <p:sp>
        <p:nvSpPr>
          <p:cNvPr id="14" name="TextBox 13">
            <a:hlinkClick r:id="rId2"/>
            <a:extLst>
              <a:ext uri="{FF2B5EF4-FFF2-40B4-BE49-F238E27FC236}">
                <a16:creationId xmlns="" xmlns:a16="http://schemas.microsoft.com/office/drawing/2014/main" id="{1FFDC206-9FDE-A542-AB71-DAEB131EA335}"/>
              </a:ext>
            </a:extLst>
          </p:cNvPr>
          <p:cNvSpPr txBox="1"/>
          <p:nvPr/>
        </p:nvSpPr>
        <p:spPr>
          <a:xfrm>
            <a:off x="537960" y="1391396"/>
            <a:ext cx="11349239" cy="523220"/>
          </a:xfrm>
          <a:prstGeom prst="rect">
            <a:avLst/>
          </a:prstGeom>
          <a:noFill/>
        </p:spPr>
        <p:txBody>
          <a:bodyPr wrap="square" lIns="108000" rtlCol="0">
            <a:spAutoFit/>
          </a:bodyPr>
          <a:lstStyle/>
          <a:p>
            <a:r>
              <a:rPr lang="en-US" sz="2800" b="1" dirty="0" smtClean="0">
                <a:solidFill>
                  <a:schemeClr val="accent5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III.  </a:t>
            </a:r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Субсидии для субъектов МСП</a:t>
            </a:r>
            <a:endParaRPr lang="ru-RU" sz="2400" b="1" dirty="0">
              <a:solidFill>
                <a:schemeClr val="tx2">
                  <a:lumMod val="60000"/>
                  <a:lumOff val="4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33373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A341ED5B-4CD8-4BC7-B906-7816B0D3B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93421-D54F-4996-98AB-A05A83C75EAB}" type="slidenum">
              <a:rPr lang="ru-RU" smtClean="0">
                <a:solidFill>
                  <a:schemeClr val="bg1"/>
                </a:solidFill>
              </a:rPr>
              <a:t>15</a:t>
            </a:fld>
            <a:endParaRPr lang="ru-RU">
              <a:solidFill>
                <a:schemeClr val="bg1"/>
              </a:solidFill>
            </a:endParaRPr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="" xmlns:a16="http://schemas.microsoft.com/office/drawing/2014/main" id="{4DEA31F1-DC63-4E68-A8EE-17E221792D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ru-RU" dirty="0"/>
              <a:t>Антикризисные меры   •   Март 2022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47CECDCF-903D-9E45-A6CC-EBC0C76E14A4}"/>
              </a:ext>
            </a:extLst>
          </p:cNvPr>
          <p:cNvSpPr txBox="1"/>
          <p:nvPr/>
        </p:nvSpPr>
        <p:spPr>
          <a:xfrm>
            <a:off x="409555" y="3149820"/>
            <a:ext cx="9347515" cy="2862322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chemeClr val="bg1"/>
                </a:solidFill>
              </a:rPr>
              <a:t>розничная </a:t>
            </a:r>
            <a:r>
              <a:rPr lang="ru-RU" sz="2000" b="1" dirty="0">
                <a:solidFill>
                  <a:schemeClr val="bg1"/>
                </a:solidFill>
              </a:rPr>
              <a:t>торговля, включая торговлю подакцизными </a:t>
            </a:r>
            <a:r>
              <a:rPr lang="ru-RU" sz="2000" b="1" dirty="0" smtClean="0">
                <a:solidFill>
                  <a:schemeClr val="bg1"/>
                </a:solidFill>
              </a:rPr>
              <a:t>товарами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chemeClr val="bg1"/>
                </a:solidFill>
              </a:rPr>
              <a:t>общественное питание </a:t>
            </a:r>
            <a:endParaRPr lang="ru-RU" sz="2000" b="1" dirty="0">
              <a:solidFill>
                <a:schemeClr val="bg1"/>
              </a:solidFill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chemeClr val="bg1"/>
                </a:solidFill>
              </a:rPr>
              <a:t>сельское </a:t>
            </a:r>
            <a:r>
              <a:rPr lang="ru-RU" sz="2000" b="1" dirty="0" smtClean="0">
                <a:solidFill>
                  <a:schemeClr val="bg1"/>
                </a:solidFill>
              </a:rPr>
              <a:t>хозяйство </a:t>
            </a:r>
            <a:endParaRPr lang="ru-RU" sz="2000" b="1" dirty="0">
              <a:solidFill>
                <a:schemeClr val="bg1"/>
              </a:solidFill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chemeClr val="bg1"/>
                </a:solidFill>
              </a:rPr>
              <a:t>промышленность </a:t>
            </a:r>
            <a:endParaRPr lang="ru-RU" sz="2000" b="1" dirty="0">
              <a:solidFill>
                <a:schemeClr val="bg1"/>
              </a:solidFill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chemeClr val="bg1"/>
                </a:solidFill>
              </a:rPr>
              <a:t>услуги </a:t>
            </a:r>
            <a:r>
              <a:rPr lang="ru-RU" sz="2000" b="1" dirty="0" smtClean="0">
                <a:solidFill>
                  <a:schemeClr val="bg1"/>
                </a:solidFill>
              </a:rPr>
              <a:t>связи </a:t>
            </a:r>
            <a:endParaRPr lang="ru-RU" sz="2000" b="1" dirty="0">
              <a:solidFill>
                <a:schemeClr val="bg1"/>
              </a:solidFill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chemeClr val="bg1"/>
                </a:solidFill>
              </a:rPr>
              <a:t>услуги </a:t>
            </a:r>
            <a:r>
              <a:rPr lang="ru-RU" sz="2000" b="1" dirty="0">
                <a:solidFill>
                  <a:schemeClr val="bg1"/>
                </a:solidFill>
              </a:rPr>
              <a:t>такси       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BD377FCB-62FC-5549-AAF9-35B1F942BC2F}"/>
              </a:ext>
            </a:extLst>
          </p:cNvPr>
          <p:cNvSpPr/>
          <p:nvPr/>
        </p:nvSpPr>
        <p:spPr>
          <a:xfrm>
            <a:off x="4033437" y="4724930"/>
            <a:ext cx="4114800" cy="12872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5125">
              <a:lnSpc>
                <a:spcPct val="150000"/>
              </a:lnSpc>
            </a:pPr>
            <a:r>
              <a:rPr lang="ru-RU" b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Сокращение издержек, связанных с </a:t>
            </a:r>
            <a:r>
              <a:rPr lang="ru-RU" b="1" dirty="0">
                <a:solidFill>
                  <a:schemeClr val="tx2">
                    <a:lumMod val="40000"/>
                    <a:lumOff val="60000"/>
                  </a:schemeClr>
                </a:solidFill>
              </a:rPr>
              <a:t>прохождением разрешительных </a:t>
            </a:r>
            <a:r>
              <a:rPr lang="ru-RU" b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процедур</a:t>
            </a:r>
            <a:endParaRPr lang="ru-RU" b="1" dirty="0">
              <a:solidFill>
                <a:schemeClr val="tx2">
                  <a:lumMod val="40000"/>
                  <a:lumOff val="60000"/>
                </a:schemeClr>
              </a:solidFill>
              <a:cs typeface="Calibri Light" panose="020F0302020204030204" pitchFamily="34" charset="0"/>
            </a:endParaRPr>
          </a:p>
        </p:txBody>
      </p:sp>
      <p:pic>
        <p:nvPicPr>
          <p:cNvPr id="1026" name="Picture 2" descr="D:\Users\voroncova\Downloads\free-png.ru-1.pn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3376" y="5071238"/>
            <a:ext cx="680121" cy="680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>
            <a:extLst>
              <a:ext uri="{FF2B5EF4-FFF2-40B4-BE49-F238E27FC236}">
                <a16:creationId xmlns="" xmlns:a16="http://schemas.microsoft.com/office/drawing/2014/main" id="{BD377FCB-62FC-5549-AAF9-35B1F942BC2F}"/>
              </a:ext>
            </a:extLst>
          </p:cNvPr>
          <p:cNvSpPr/>
          <p:nvPr/>
        </p:nvSpPr>
        <p:spPr>
          <a:xfrm>
            <a:off x="8759006" y="4741885"/>
            <a:ext cx="3128193" cy="12872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b="1" dirty="0">
                <a:solidFill>
                  <a:schemeClr val="tx2">
                    <a:lumMod val="40000"/>
                    <a:lumOff val="60000"/>
                  </a:schemeClr>
                </a:solidFill>
              </a:rPr>
              <a:t>Снижение нагрузки </a:t>
            </a:r>
            <a:r>
              <a:rPr lang="ru-RU" b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/>
            </a:r>
            <a:br>
              <a:rPr lang="ru-RU" b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</a:br>
            <a:r>
              <a:rPr lang="ru-RU" b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на </a:t>
            </a:r>
            <a:r>
              <a:rPr lang="ru-RU" b="1" dirty="0">
                <a:solidFill>
                  <a:schemeClr val="tx2">
                    <a:lumMod val="40000"/>
                    <a:lumOff val="60000"/>
                  </a:schemeClr>
                </a:solidFill>
              </a:rPr>
              <a:t>организации </a:t>
            </a:r>
            <a:r>
              <a:rPr lang="ru-RU" b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/>
            </a:r>
            <a:br>
              <a:rPr lang="ru-RU" b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</a:br>
            <a:r>
              <a:rPr lang="ru-RU" b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и </a:t>
            </a:r>
            <a:r>
              <a:rPr lang="ru-RU" b="1" dirty="0">
                <a:solidFill>
                  <a:schemeClr val="tx2">
                    <a:lumMod val="40000"/>
                    <a:lumOff val="60000"/>
                  </a:schemeClr>
                </a:solidFill>
              </a:rPr>
              <a:t>предпринимателей </a:t>
            </a:r>
          </a:p>
        </p:txBody>
      </p:sp>
      <p:pic>
        <p:nvPicPr>
          <p:cNvPr id="14" name="Picture 2" descr="D:\Users\voroncova\Downloads\free-png.ru-1.pn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8885" y="5132432"/>
            <a:ext cx="680121" cy="680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Заголовок 7">
            <a:extLst>
              <a:ext uri="{FF2B5EF4-FFF2-40B4-BE49-F238E27FC236}">
                <a16:creationId xmlns="" xmlns:a16="http://schemas.microsoft.com/office/drawing/2014/main" id="{04CDF945-9E19-4D07-9897-D404F4714C02}"/>
              </a:ext>
            </a:extLst>
          </p:cNvPr>
          <p:cNvSpPr txBox="1">
            <a:spLocks/>
          </p:cNvSpPr>
          <p:nvPr/>
        </p:nvSpPr>
        <p:spPr>
          <a:xfrm>
            <a:off x="537961" y="191293"/>
            <a:ext cx="1091474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Segoe UI Black" panose="020B0A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ru-RU" dirty="0" smtClean="0">
                <a:solidFill>
                  <a:schemeClr val="bg1"/>
                </a:solidFill>
              </a:rPr>
              <a:t>Меры поддержки МО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6" name="TextBox 15">
            <a:hlinkClick r:id="rId3"/>
            <a:extLst>
              <a:ext uri="{FF2B5EF4-FFF2-40B4-BE49-F238E27FC236}">
                <a16:creationId xmlns="" xmlns:a16="http://schemas.microsoft.com/office/drawing/2014/main" id="{1FFDC206-9FDE-A542-AB71-DAEB131EA335}"/>
              </a:ext>
            </a:extLst>
          </p:cNvPr>
          <p:cNvSpPr txBox="1"/>
          <p:nvPr/>
        </p:nvSpPr>
        <p:spPr>
          <a:xfrm>
            <a:off x="537960" y="1391396"/>
            <a:ext cx="11349239" cy="523220"/>
          </a:xfrm>
          <a:prstGeom prst="rect">
            <a:avLst/>
          </a:prstGeom>
          <a:noFill/>
        </p:spPr>
        <p:txBody>
          <a:bodyPr wrap="square" lIns="108000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IV. Продление лицензий и разрешений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93670" y="2538098"/>
            <a:ext cx="28997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</a:rPr>
              <a:t>Сферы деятельности</a:t>
            </a:r>
            <a:r>
              <a:rPr lang="ru-RU" sz="2000" b="1" dirty="0" smtClean="0">
                <a:solidFill>
                  <a:schemeClr val="bg1"/>
                </a:solidFill>
              </a:rPr>
              <a:t>:</a:t>
            </a:r>
            <a:endParaRPr lang="ru-RU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70064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Прямоугольник 25">
            <a:extLst>
              <a:ext uri="{FF2B5EF4-FFF2-40B4-BE49-F238E27FC236}">
                <a16:creationId xmlns="" xmlns:a16="http://schemas.microsoft.com/office/drawing/2014/main" id="{80E3073B-003A-074E-8F7B-9BDD8E02F13A}"/>
              </a:ext>
            </a:extLst>
          </p:cNvPr>
          <p:cNvSpPr/>
          <p:nvPr/>
        </p:nvSpPr>
        <p:spPr>
          <a:xfrm>
            <a:off x="2726173" y="1676340"/>
            <a:ext cx="2323063" cy="1911987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8" name="Заголовок 7">
            <a:extLst>
              <a:ext uri="{FF2B5EF4-FFF2-40B4-BE49-F238E27FC236}">
                <a16:creationId xmlns="" xmlns:a16="http://schemas.microsoft.com/office/drawing/2014/main" id="{04CDF945-9E19-4D07-9897-D404F4714C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Информационная поддержка бизнеса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="" xmlns:a16="http://schemas.microsoft.com/office/drawing/2014/main" id="{32141E70-5F22-4965-A202-1A2DC593DF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93421-D54F-4996-98AB-A05A83C75EAB}" type="slidenum">
              <a:rPr lang="ru-RU" smtClean="0"/>
              <a:t>16</a:t>
            </a:fld>
            <a:endParaRPr lang="ru-RU"/>
          </a:p>
        </p:txBody>
      </p:sp>
      <p:graphicFrame>
        <p:nvGraphicFramePr>
          <p:cNvPr id="9" name="Таблица 2">
            <a:extLst>
              <a:ext uri="{FF2B5EF4-FFF2-40B4-BE49-F238E27FC236}">
                <a16:creationId xmlns="" xmlns:a16="http://schemas.microsoft.com/office/drawing/2014/main" id="{39F0E2C0-10FF-43CA-9E0B-CB89AAC8EF1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2949698"/>
              </p:ext>
            </p:extLst>
          </p:nvPr>
        </p:nvGraphicFramePr>
        <p:xfrm>
          <a:off x="638172" y="4597860"/>
          <a:ext cx="10910129" cy="701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10129">
                  <a:extLst>
                    <a:ext uri="{9D8B030D-6E8A-4147-A177-3AD203B41FA5}">
                      <a16:colId xmlns="" xmlns:a16="http://schemas.microsoft.com/office/drawing/2014/main" val="1468801072"/>
                    </a:ext>
                  </a:extLst>
                </a:gridCol>
              </a:tblGrid>
              <a:tr h="321344">
                <a:tc>
                  <a:txBody>
                    <a:bodyPr/>
                    <a:lstStyle/>
                    <a:p>
                      <a:pPr algn="l"/>
                      <a:r>
                        <a:rPr lang="ru-RU" sz="4000" b="0" dirty="0">
                          <a:solidFill>
                            <a:schemeClr val="tx1"/>
                          </a:solidFill>
                        </a:rPr>
                        <a:t>ГОРЯЧАЯ ЛИНИЯ 24/7 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120325448"/>
                  </a:ext>
                </a:extLst>
              </a:tr>
            </a:tbl>
          </a:graphicData>
        </a:graphic>
      </p:graphicFrame>
      <p:pic>
        <p:nvPicPr>
          <p:cNvPr id="21" name="Рисунок 20">
            <a:extLst>
              <a:ext uri="{FF2B5EF4-FFF2-40B4-BE49-F238E27FC236}">
                <a16:creationId xmlns="" xmlns:a16="http://schemas.microsoft.com/office/drawing/2014/main" id="{67F86AAB-FE58-47B4-9462-F6A8C3197F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6543" y="1914268"/>
            <a:ext cx="1211262" cy="557884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CEED35AA-4EFC-41D1-9F1B-E3C1C6EA64A9}"/>
              </a:ext>
            </a:extLst>
          </p:cNvPr>
          <p:cNvSpPr txBox="1"/>
          <p:nvPr/>
        </p:nvSpPr>
        <p:spPr>
          <a:xfrm>
            <a:off x="638175" y="2733153"/>
            <a:ext cx="2087999" cy="2646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09" lvl="0" algn="ctr" defTabSz="410859">
              <a:lnSpc>
                <a:spcPct val="80000"/>
              </a:lnSpc>
              <a:tabLst>
                <a:tab pos="449263" algn="l"/>
                <a:tab pos="630238" algn="l"/>
              </a:tabLst>
            </a:pPr>
            <a:r>
              <a:rPr lang="ru-RU" sz="1400" kern="0" dirty="0">
                <a:solidFill>
                  <a:schemeClr val="bg2">
                    <a:lumMod val="50000"/>
                  </a:schemeClr>
                </a:solidFill>
              </a:rPr>
              <a:t>«Мой бизнес»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="" xmlns:a16="http://schemas.microsoft.com/office/drawing/2014/main" id="{11496D09-ECE5-4284-8554-A95E05D2DB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635776" y="1879862"/>
            <a:ext cx="503859" cy="547065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D09D1D3D-D9C6-4FA2-8BD0-E11A5BC5C3C1}"/>
              </a:ext>
            </a:extLst>
          </p:cNvPr>
          <p:cNvSpPr txBox="1"/>
          <p:nvPr/>
        </p:nvSpPr>
        <p:spPr>
          <a:xfrm>
            <a:off x="2843706" y="2733153"/>
            <a:ext cx="2087999" cy="2646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09" lvl="0" algn="ctr" defTabSz="410859">
              <a:lnSpc>
                <a:spcPct val="80000"/>
              </a:lnSpc>
              <a:tabLst>
                <a:tab pos="449263" algn="l"/>
                <a:tab pos="630238" algn="l"/>
              </a:tabLst>
            </a:pPr>
            <a:r>
              <a:rPr lang="ru-RU" sz="1400" b="1" kern="0" dirty="0" err="1">
                <a:solidFill>
                  <a:schemeClr val="bg1"/>
                </a:solidFill>
              </a:rPr>
              <a:t>Инвестпортал</a:t>
            </a:r>
            <a:endParaRPr lang="ru-RU" sz="1400" b="1" kern="0" dirty="0">
              <a:solidFill>
                <a:schemeClr val="bg1"/>
              </a:solidFill>
            </a:endParaRPr>
          </a:p>
        </p:txBody>
      </p:sp>
      <p:grpSp>
        <p:nvGrpSpPr>
          <p:cNvPr id="11" name="Группа 10">
            <a:extLst>
              <a:ext uri="{FF2B5EF4-FFF2-40B4-BE49-F238E27FC236}">
                <a16:creationId xmlns="" xmlns:a16="http://schemas.microsoft.com/office/drawing/2014/main" id="{DEA4D1F9-4C97-4474-B1E7-531D4E0FB1D5}"/>
              </a:ext>
            </a:extLst>
          </p:cNvPr>
          <p:cNvGrpSpPr/>
          <p:nvPr/>
        </p:nvGrpSpPr>
        <p:grpSpPr>
          <a:xfrm>
            <a:off x="5485769" y="1969728"/>
            <a:ext cx="1214939" cy="457200"/>
            <a:chOff x="5341083" y="3200400"/>
            <a:chExt cx="1214939" cy="457200"/>
          </a:xfrm>
        </p:grpSpPr>
        <p:pic>
          <p:nvPicPr>
            <p:cNvPr id="12" name="Рисунок 11">
              <a:extLst>
                <a:ext uri="{FF2B5EF4-FFF2-40B4-BE49-F238E27FC236}">
                  <a16:creationId xmlns="" xmlns:a16="http://schemas.microsoft.com/office/drawing/2014/main" id="{23964601-75DE-46BF-94E1-2AFD5C26615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098822" y="3200400"/>
              <a:ext cx="457200" cy="457200"/>
            </a:xfrm>
            <a:prstGeom prst="rect">
              <a:avLst/>
            </a:prstGeom>
          </p:spPr>
        </p:pic>
        <p:pic>
          <p:nvPicPr>
            <p:cNvPr id="13" name="Рисунок 12">
              <a:extLst>
                <a:ext uri="{FF2B5EF4-FFF2-40B4-BE49-F238E27FC236}">
                  <a16:creationId xmlns="" xmlns:a16="http://schemas.microsoft.com/office/drawing/2014/main" id="{16336B32-CFC6-42FF-971B-C73E4A4CC1B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5341083" y="3200400"/>
              <a:ext cx="457200" cy="457200"/>
            </a:xfrm>
            <a:prstGeom prst="rect">
              <a:avLst/>
            </a:prstGeom>
          </p:spPr>
        </p:pic>
      </p:grp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F8323D03-523E-4061-BED7-DD049EB94DFC}"/>
              </a:ext>
            </a:extLst>
          </p:cNvPr>
          <p:cNvSpPr txBox="1"/>
          <p:nvPr/>
        </p:nvSpPr>
        <p:spPr>
          <a:xfrm>
            <a:off x="5049238" y="2733153"/>
            <a:ext cx="2087999" cy="2646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09" lvl="0" algn="ctr" defTabSz="410859">
              <a:lnSpc>
                <a:spcPct val="80000"/>
              </a:lnSpc>
              <a:tabLst>
                <a:tab pos="449263" algn="l"/>
                <a:tab pos="630238" algn="l"/>
              </a:tabLst>
            </a:pPr>
            <a:r>
              <a:rPr lang="ru-RU" sz="1400" kern="0" dirty="0">
                <a:solidFill>
                  <a:schemeClr val="bg2">
                    <a:lumMod val="50000"/>
                  </a:schemeClr>
                </a:solidFill>
              </a:rPr>
              <a:t>Чаты с бизнесом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="" xmlns:a16="http://schemas.microsoft.com/office/drawing/2014/main" id="{0E75FFB0-532B-431C-9C9C-E6F10EAA67FA}"/>
              </a:ext>
            </a:extLst>
          </p:cNvPr>
          <p:cNvSpPr txBox="1"/>
          <p:nvPr/>
        </p:nvSpPr>
        <p:spPr>
          <a:xfrm>
            <a:off x="7254770" y="2733153"/>
            <a:ext cx="2087999" cy="2646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09" lvl="0" algn="ctr" defTabSz="410859">
              <a:lnSpc>
                <a:spcPct val="80000"/>
              </a:lnSpc>
              <a:tabLst>
                <a:tab pos="449263" algn="l"/>
                <a:tab pos="630238" algn="l"/>
              </a:tabLst>
            </a:pPr>
            <a:r>
              <a:rPr lang="ru-RU" sz="1400" kern="0" dirty="0">
                <a:solidFill>
                  <a:schemeClr val="bg2">
                    <a:lumMod val="50000"/>
                  </a:schemeClr>
                </a:solidFill>
              </a:rPr>
              <a:t>Электронная почта</a:t>
            </a:r>
          </a:p>
        </p:txBody>
      </p:sp>
      <p:grpSp>
        <p:nvGrpSpPr>
          <p:cNvPr id="18" name="Группа 17">
            <a:extLst>
              <a:ext uri="{FF2B5EF4-FFF2-40B4-BE49-F238E27FC236}">
                <a16:creationId xmlns="" xmlns:a16="http://schemas.microsoft.com/office/drawing/2014/main" id="{BDCB7B25-D617-4195-BD50-A33D7D6D047B}"/>
              </a:ext>
            </a:extLst>
          </p:cNvPr>
          <p:cNvGrpSpPr/>
          <p:nvPr/>
        </p:nvGrpSpPr>
        <p:grpSpPr>
          <a:xfrm>
            <a:off x="9908093" y="1969728"/>
            <a:ext cx="1192421" cy="457200"/>
            <a:chOff x="9384850" y="3200400"/>
            <a:chExt cx="1192421" cy="457200"/>
          </a:xfrm>
        </p:grpSpPr>
        <p:pic>
          <p:nvPicPr>
            <p:cNvPr id="19" name="Рисунок 18">
              <a:extLst>
                <a:ext uri="{FF2B5EF4-FFF2-40B4-BE49-F238E27FC236}">
                  <a16:creationId xmlns="" xmlns:a16="http://schemas.microsoft.com/office/drawing/2014/main" id="{CFE88A84-887D-4F8C-B602-EA5AEF8B6E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9384850" y="3200400"/>
              <a:ext cx="457200" cy="457200"/>
            </a:xfrm>
            <a:prstGeom prst="rect">
              <a:avLst/>
            </a:prstGeom>
          </p:spPr>
        </p:pic>
        <p:pic>
          <p:nvPicPr>
            <p:cNvPr id="20" name="Рисунок 19">
              <a:extLst>
                <a:ext uri="{FF2B5EF4-FFF2-40B4-BE49-F238E27FC236}">
                  <a16:creationId xmlns="" xmlns:a16="http://schemas.microsoft.com/office/drawing/2014/main" id="{E6745103-25EB-4E77-AB99-76BDFAF28BB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10120071" y="3200400"/>
              <a:ext cx="457200" cy="457200"/>
            </a:xfrm>
            <a:prstGeom prst="rect">
              <a:avLst/>
            </a:prstGeom>
          </p:spPr>
        </p:pic>
      </p:grpSp>
      <p:sp>
        <p:nvSpPr>
          <p:cNvPr id="43" name="TextBox 42">
            <a:extLst>
              <a:ext uri="{FF2B5EF4-FFF2-40B4-BE49-F238E27FC236}">
                <a16:creationId xmlns="" xmlns:a16="http://schemas.microsoft.com/office/drawing/2014/main" id="{FB19CFD9-E214-4ABF-8070-2A52D53A777E}"/>
              </a:ext>
            </a:extLst>
          </p:cNvPr>
          <p:cNvSpPr txBox="1"/>
          <p:nvPr/>
        </p:nvSpPr>
        <p:spPr>
          <a:xfrm>
            <a:off x="9460304" y="2733153"/>
            <a:ext cx="2087999" cy="2646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09" lvl="0" algn="ctr" defTabSz="410859">
              <a:lnSpc>
                <a:spcPct val="80000"/>
              </a:lnSpc>
              <a:tabLst>
                <a:tab pos="449263" algn="l"/>
                <a:tab pos="630238" algn="l"/>
              </a:tabLst>
            </a:pPr>
            <a:r>
              <a:rPr lang="ru-RU" sz="1400" kern="0" dirty="0">
                <a:solidFill>
                  <a:schemeClr val="bg2">
                    <a:lumMod val="50000"/>
                  </a:schemeClr>
                </a:solidFill>
              </a:rPr>
              <a:t>Социальные сети</a:t>
            </a:r>
          </a:p>
        </p:txBody>
      </p:sp>
      <p:pic>
        <p:nvPicPr>
          <p:cNvPr id="47" name="Рисунок 46">
            <a:extLst>
              <a:ext uri="{FF2B5EF4-FFF2-40B4-BE49-F238E27FC236}">
                <a16:creationId xmlns="" xmlns:a16="http://schemas.microsoft.com/office/drawing/2014/main" id="{6C701E56-4385-4DE4-9947-115738D3AC6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984798" y="1964590"/>
            <a:ext cx="627942" cy="457240"/>
          </a:xfrm>
          <a:prstGeom prst="rect">
            <a:avLst/>
          </a:prstGeom>
        </p:spPr>
      </p:pic>
      <p:graphicFrame>
        <p:nvGraphicFramePr>
          <p:cNvPr id="25" name="Таблица 2">
            <a:extLst>
              <a:ext uri="{FF2B5EF4-FFF2-40B4-BE49-F238E27FC236}">
                <a16:creationId xmlns="" xmlns:a16="http://schemas.microsoft.com/office/drawing/2014/main" id="{64A08873-901F-5247-A1C7-BDD7D2417C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1369171"/>
              </p:ext>
            </p:extLst>
          </p:nvPr>
        </p:nvGraphicFramePr>
        <p:xfrm>
          <a:off x="8077222" y="4323676"/>
          <a:ext cx="3034796" cy="1188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34796">
                  <a:extLst>
                    <a:ext uri="{9D8B030D-6E8A-4147-A177-3AD203B41FA5}">
                      <a16:colId xmlns="" xmlns:a16="http://schemas.microsoft.com/office/drawing/2014/main" val="1468801072"/>
                    </a:ext>
                  </a:extLst>
                </a:gridCol>
              </a:tblGrid>
              <a:tr h="859331">
                <a:tc>
                  <a:txBody>
                    <a:bodyPr/>
                    <a:lstStyle/>
                    <a:p>
                      <a:pPr algn="ctr"/>
                      <a:r>
                        <a:rPr lang="ru-RU" sz="7200" b="1" dirty="0">
                          <a:solidFill>
                            <a:srgbClr val="013661"/>
                          </a:solidFill>
                        </a:rPr>
                        <a:t>0150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120325448"/>
                  </a:ext>
                </a:extLst>
              </a:tr>
            </a:tbl>
          </a:graphicData>
        </a:graphic>
      </p:graphicFrame>
      <p:sp>
        <p:nvSpPr>
          <p:cNvPr id="27" name="Нижний колонтитул 6">
            <a:extLst>
              <a:ext uri="{FF2B5EF4-FFF2-40B4-BE49-F238E27FC236}">
                <a16:creationId xmlns="" xmlns:a16="http://schemas.microsoft.com/office/drawing/2014/main" id="{CCAE6119-CFB1-0E45-926B-30349D0A37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438571" y="107156"/>
            <a:ext cx="4114800" cy="168275"/>
          </a:xfrm>
        </p:spPr>
        <p:txBody>
          <a:bodyPr/>
          <a:lstStyle/>
          <a:p>
            <a:r>
              <a:rPr lang="ru-RU" dirty="0"/>
              <a:t>Антикризисные меры   •   Март 2022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EE485862-B4FB-6C46-81DA-2C0582B5076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1888" y="4309359"/>
            <a:ext cx="2390544" cy="1344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7099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="" xmlns:a16="http://schemas.microsoft.com/office/drawing/2014/main" id="{3C3638B0-27D1-4E55-8427-850B66A4E4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Антикризисные меры поддержки бизнеса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D5F8300D-9EF2-48BF-A932-BF0F3B56F0D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38175" y="3684588"/>
            <a:ext cx="10915196" cy="424732"/>
          </a:xfrm>
        </p:spPr>
        <p:txBody>
          <a:bodyPr/>
          <a:lstStyle/>
          <a:p>
            <a:r>
              <a:rPr lang="ru-RU" dirty="0"/>
              <a:t>Март 2022</a:t>
            </a:r>
          </a:p>
        </p:txBody>
      </p:sp>
    </p:spTree>
    <p:extLst>
      <p:ext uri="{BB962C8B-B14F-4D97-AF65-F5344CB8AC3E}">
        <p14:creationId xmlns:p14="http://schemas.microsoft.com/office/powerpoint/2010/main" val="6007744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Рисунок 33">
            <a:extLst>
              <a:ext uri="{FF2B5EF4-FFF2-40B4-BE49-F238E27FC236}">
                <a16:creationId xmlns="" xmlns:a16="http://schemas.microsoft.com/office/drawing/2014/main" id="{C7CA50D3-3DEE-4045-9AC9-733FFD8E44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008" y="1205557"/>
            <a:ext cx="1561150" cy="878147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="" xmlns:a16="http://schemas.microsoft.com/office/drawing/2014/main" id="{8426E760-1FC5-A347-975E-B75EDE5C1B3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195" y="3914839"/>
            <a:ext cx="1408503" cy="79228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44B496DB-DD40-664C-831F-16C160E60E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87" y="2472944"/>
            <a:ext cx="1969837" cy="1108033"/>
          </a:xfrm>
          <a:prstGeom prst="rect">
            <a:avLst/>
          </a:prstGeom>
        </p:spPr>
      </p:pic>
      <p:sp>
        <p:nvSpPr>
          <p:cNvPr id="8" name="Заголовок 7">
            <a:extLst>
              <a:ext uri="{FF2B5EF4-FFF2-40B4-BE49-F238E27FC236}">
                <a16:creationId xmlns="" xmlns:a16="http://schemas.microsoft.com/office/drawing/2014/main" id="{04CDF945-9E19-4D07-9897-D404F4714C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629" y="365125"/>
            <a:ext cx="10914742" cy="808355"/>
          </a:xfrm>
        </p:spPr>
        <p:txBody>
          <a:bodyPr/>
          <a:lstStyle/>
          <a:p>
            <a:r>
              <a:rPr lang="ru-RU" b="1" dirty="0"/>
              <a:t>Первый пакет мер поддержки РФ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A341ED5B-4CD8-4BC7-B906-7816B0D3B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10171" y="6606783"/>
            <a:ext cx="2743200" cy="228600"/>
          </a:xfrm>
        </p:spPr>
        <p:txBody>
          <a:bodyPr/>
          <a:lstStyle/>
          <a:p>
            <a:fld id="{E7893421-D54F-4996-98AB-A05A83C75EAB}" type="slidenum">
              <a:rPr lang="ru-RU" smtClean="0"/>
              <a:t>2</a:t>
            </a:fld>
            <a:endParaRPr lang="ru-RU"/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="" xmlns:a16="http://schemas.microsoft.com/office/drawing/2014/main" id="{4DEA31F1-DC63-4E68-A8EE-17E221792D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ru-RU" dirty="0"/>
              <a:t>Антикризисные меры   •   Март 2022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9E6051CB-AB97-B446-A885-B6F04254F2D8}"/>
              </a:ext>
            </a:extLst>
          </p:cNvPr>
          <p:cNvSpPr/>
          <p:nvPr/>
        </p:nvSpPr>
        <p:spPr>
          <a:xfrm>
            <a:off x="2071570" y="1404929"/>
            <a:ext cx="909742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"/>
            <a:r>
              <a:rPr lang="ru-RU" sz="2800" b="1" dirty="0">
                <a:solidFill>
                  <a:srgbClr val="000000"/>
                </a:solidFill>
              </a:rPr>
              <a:t>Мораторий на плановые проверки малого и среднего </a:t>
            </a:r>
            <a:r>
              <a:rPr lang="ru-RU" sz="2000" dirty="0">
                <a:solidFill>
                  <a:srgbClr val="000000"/>
                </a:solidFill>
              </a:rPr>
              <a:t>бизнеса на 2022 год 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9553435A-CAC6-554F-B5FC-4C757E381A92}"/>
              </a:ext>
            </a:extLst>
          </p:cNvPr>
          <p:cNvSpPr/>
          <p:nvPr/>
        </p:nvSpPr>
        <p:spPr>
          <a:xfrm>
            <a:off x="2071570" y="2575382"/>
            <a:ext cx="89597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"/>
            <a:r>
              <a:rPr lang="ru-RU" sz="2800" b="1" dirty="0" smtClean="0">
                <a:solidFill>
                  <a:srgbClr val="000000"/>
                </a:solidFill>
              </a:rPr>
              <a:t>П</a:t>
            </a:r>
            <a:r>
              <a:rPr lang="ru-RU" sz="2800" b="1" dirty="0" smtClean="0">
                <a:solidFill>
                  <a:srgbClr val="000000"/>
                </a:solidFill>
              </a:rPr>
              <a:t>редупреждение </a:t>
            </a:r>
            <a:r>
              <a:rPr lang="ru-RU" sz="2800" b="1" dirty="0">
                <a:solidFill>
                  <a:srgbClr val="000000"/>
                </a:solidFill>
              </a:rPr>
              <a:t>вместо штрафа </a:t>
            </a:r>
            <a:endParaRPr lang="ru-RU" sz="2800" b="1" dirty="0" smtClean="0">
              <a:solidFill>
                <a:srgbClr val="000000"/>
              </a:solidFill>
            </a:endParaRPr>
          </a:p>
          <a:p>
            <a:pPr fontAlgn="b"/>
            <a:r>
              <a:rPr lang="ru-RU" sz="2000" dirty="0" smtClean="0">
                <a:solidFill>
                  <a:srgbClr val="000000"/>
                </a:solidFill>
              </a:rPr>
              <a:t>за </a:t>
            </a:r>
            <a:r>
              <a:rPr lang="ru-RU" sz="2000" dirty="0">
                <a:solidFill>
                  <a:srgbClr val="000000"/>
                </a:solidFill>
              </a:rPr>
              <a:t>первое нарушение без угрозы или причинения вреда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56CB67B4-C734-DB42-967A-044160882B31}"/>
              </a:ext>
            </a:extLst>
          </p:cNvPr>
          <p:cNvSpPr/>
          <p:nvPr/>
        </p:nvSpPr>
        <p:spPr>
          <a:xfrm>
            <a:off x="2110814" y="3703321"/>
            <a:ext cx="9390738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"/>
            <a:r>
              <a:rPr lang="ru-RU" sz="2800" b="1" dirty="0">
                <a:solidFill>
                  <a:srgbClr val="000000"/>
                </a:solidFill>
              </a:rPr>
              <a:t>«Одна проверка - один штраф»</a:t>
            </a:r>
          </a:p>
          <a:p>
            <a:pPr fontAlgn="b"/>
            <a:r>
              <a:rPr lang="ru-RU" sz="2000" dirty="0">
                <a:solidFill>
                  <a:srgbClr val="000000"/>
                </a:solidFill>
              </a:rPr>
              <a:t>Исключение двойной ответственности за одно и то же нарушение и юридическому, и должностному лицу</a:t>
            </a:r>
            <a:endParaRPr lang="ru-RU" sz="2000" b="1" dirty="0">
              <a:solidFill>
                <a:srgbClr val="000000"/>
              </a:solidFill>
            </a:endParaRPr>
          </a:p>
        </p:txBody>
      </p:sp>
      <p:sp>
        <p:nvSpPr>
          <p:cNvPr id="28" name="Прямоугольник 27">
            <a:extLst>
              <a:ext uri="{FF2B5EF4-FFF2-40B4-BE49-F238E27FC236}">
                <a16:creationId xmlns="" xmlns:a16="http://schemas.microsoft.com/office/drawing/2014/main" id="{566C4CA2-6986-A04B-AF04-F4D24F242D47}"/>
              </a:ext>
            </a:extLst>
          </p:cNvPr>
          <p:cNvSpPr/>
          <p:nvPr/>
        </p:nvSpPr>
        <p:spPr>
          <a:xfrm>
            <a:off x="694921" y="1627311"/>
            <a:ext cx="3202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"/>
            <a:r>
              <a:rPr lang="ru-RU" sz="2000" b="1" dirty="0">
                <a:solidFill>
                  <a:schemeClr val="accent5">
                    <a:lumMod val="75000"/>
                  </a:schemeClr>
                </a:solidFill>
              </a:rPr>
              <a:t>1</a:t>
            </a:r>
          </a:p>
        </p:txBody>
      </p:sp>
      <p:sp>
        <p:nvSpPr>
          <p:cNvPr id="29" name="Прямоугольник 28">
            <a:extLst>
              <a:ext uri="{FF2B5EF4-FFF2-40B4-BE49-F238E27FC236}">
                <a16:creationId xmlns="" xmlns:a16="http://schemas.microsoft.com/office/drawing/2014/main" id="{C863AE36-31FC-6C4C-BE39-3EBDC201309C}"/>
              </a:ext>
            </a:extLst>
          </p:cNvPr>
          <p:cNvSpPr/>
          <p:nvPr/>
        </p:nvSpPr>
        <p:spPr>
          <a:xfrm>
            <a:off x="694921" y="2790826"/>
            <a:ext cx="3202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"/>
            <a:r>
              <a:rPr lang="ru-RU" sz="2000" b="1" dirty="0">
                <a:solidFill>
                  <a:schemeClr val="accent5">
                    <a:lumMod val="75000"/>
                  </a:schemeClr>
                </a:solidFill>
              </a:rPr>
              <a:t>2</a:t>
            </a:r>
          </a:p>
        </p:txBody>
      </p:sp>
      <p:sp>
        <p:nvSpPr>
          <p:cNvPr id="30" name="Прямоугольник 29">
            <a:extLst>
              <a:ext uri="{FF2B5EF4-FFF2-40B4-BE49-F238E27FC236}">
                <a16:creationId xmlns="" xmlns:a16="http://schemas.microsoft.com/office/drawing/2014/main" id="{B6A44237-068B-B545-B27A-EDD76A7616C5}"/>
              </a:ext>
            </a:extLst>
          </p:cNvPr>
          <p:cNvSpPr/>
          <p:nvPr/>
        </p:nvSpPr>
        <p:spPr>
          <a:xfrm>
            <a:off x="682387" y="4124791"/>
            <a:ext cx="3202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"/>
            <a:r>
              <a:rPr lang="ru-RU" sz="2000" b="1" dirty="0">
                <a:solidFill>
                  <a:schemeClr val="accent5">
                    <a:lumMod val="75000"/>
                  </a:schemeClr>
                </a:solidFill>
              </a:rPr>
              <a:t>3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="" xmlns:a16="http://schemas.microsoft.com/office/drawing/2014/main" id="{573679D8-6C85-C040-ADD0-885AD82DEFF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773" y="5202058"/>
            <a:ext cx="1823253" cy="1025580"/>
          </a:xfrm>
          <a:prstGeom prst="rect">
            <a:avLst/>
          </a:prstGeom>
        </p:spPr>
      </p:pic>
      <p:sp>
        <p:nvSpPr>
          <p:cNvPr id="21" name="Прямоугольник 20">
            <a:extLst>
              <a:ext uri="{FF2B5EF4-FFF2-40B4-BE49-F238E27FC236}">
                <a16:creationId xmlns="" xmlns:a16="http://schemas.microsoft.com/office/drawing/2014/main" id="{D40DA9F5-3973-C149-9937-E4A8F83E793D}"/>
              </a:ext>
            </a:extLst>
          </p:cNvPr>
          <p:cNvSpPr/>
          <p:nvPr/>
        </p:nvSpPr>
        <p:spPr>
          <a:xfrm>
            <a:off x="2110814" y="5088865"/>
            <a:ext cx="9812952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"/>
            <a:r>
              <a:rPr lang="ru-RU" sz="2800" b="1" dirty="0">
                <a:solidFill>
                  <a:srgbClr val="000000"/>
                </a:solidFill>
              </a:rPr>
              <a:t>Уменьшение штрафа для малых предприятий</a:t>
            </a:r>
          </a:p>
          <a:p>
            <a:pPr fontAlgn="b"/>
            <a:r>
              <a:rPr lang="ru-RU" sz="2000" dirty="0">
                <a:solidFill>
                  <a:srgbClr val="000000"/>
                </a:solidFill>
              </a:rPr>
              <a:t>Будет равен размеру штрафа, применяемого к ИП, или будет составлять не более половины штрафа для юр. лица</a:t>
            </a:r>
          </a:p>
        </p:txBody>
      </p:sp>
      <p:sp>
        <p:nvSpPr>
          <p:cNvPr id="23" name="Прямоугольник 22">
            <a:extLst>
              <a:ext uri="{FF2B5EF4-FFF2-40B4-BE49-F238E27FC236}">
                <a16:creationId xmlns="" xmlns:a16="http://schemas.microsoft.com/office/drawing/2014/main" id="{CCBF6220-E4E9-A14F-882A-C55E4FAA945C}"/>
              </a:ext>
            </a:extLst>
          </p:cNvPr>
          <p:cNvSpPr/>
          <p:nvPr/>
        </p:nvSpPr>
        <p:spPr>
          <a:xfrm>
            <a:off x="694921" y="5458196"/>
            <a:ext cx="3202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"/>
            <a:r>
              <a:rPr lang="ru-RU" sz="2000" b="1" dirty="0">
                <a:solidFill>
                  <a:schemeClr val="accent5">
                    <a:lumMod val="75000"/>
                  </a:schemeClr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3222276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DDC1D7EE-1DC4-4849-8A38-736793193AC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278" y="2718048"/>
            <a:ext cx="2164052" cy="1217279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="" xmlns:a16="http://schemas.microsoft.com/office/drawing/2014/main" id="{F2FD7C87-D3C4-0A4B-A2AA-41BE976C8A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149" y="5119321"/>
            <a:ext cx="2380312" cy="1338926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="" xmlns:a16="http://schemas.microsoft.com/office/drawing/2014/main" id="{84DEBC52-51D2-DF44-8A84-D3766865A12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084" y="1182279"/>
            <a:ext cx="1470443" cy="827124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A341ED5B-4CD8-4BC7-B906-7816B0D3B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93421-D54F-4996-98AB-A05A83C75EAB}" type="slidenum">
              <a:rPr lang="ru-RU" smtClean="0"/>
              <a:t>3</a:t>
            </a:fld>
            <a:endParaRPr lang="ru-RU"/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="" xmlns:a16="http://schemas.microsoft.com/office/drawing/2014/main" id="{4DEA31F1-DC63-4E68-A8EE-17E221792D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ru-RU" dirty="0"/>
              <a:t>Антикризисные меры   •   Март 2022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="" xmlns:a16="http://schemas.microsoft.com/office/drawing/2014/main" id="{3438AE14-50B0-8846-90AB-D33600D88F78}"/>
              </a:ext>
            </a:extLst>
          </p:cNvPr>
          <p:cNvSpPr/>
          <p:nvPr/>
        </p:nvSpPr>
        <p:spPr>
          <a:xfrm>
            <a:off x="2083183" y="1259938"/>
            <a:ext cx="8928822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"/>
            <a:r>
              <a:rPr lang="ru-RU" sz="2800" b="1" dirty="0">
                <a:solidFill>
                  <a:srgbClr val="000000"/>
                </a:solidFill>
              </a:rPr>
              <a:t>Кредитные каникулы </a:t>
            </a:r>
            <a:r>
              <a:rPr lang="ru-RU" sz="2000" dirty="0">
                <a:solidFill>
                  <a:srgbClr val="000000"/>
                </a:solidFill>
              </a:rPr>
              <a:t>на срок до 6 месяцев</a:t>
            </a:r>
          </a:p>
          <a:p>
            <a:pPr fontAlgn="b"/>
            <a:r>
              <a:rPr lang="ru-RU" sz="2000" dirty="0">
                <a:solidFill>
                  <a:srgbClr val="000000"/>
                </a:solidFill>
              </a:rPr>
              <a:t>(кредит оформлен до 01 марта 2022 г.; падение доходов более чем на 30%; отсутствие аналогичного льготного периода)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="" xmlns:a16="http://schemas.microsoft.com/office/drawing/2014/main" id="{C2DB265F-D21C-7C4A-AF32-F9EF17AB2BFF}"/>
              </a:ext>
            </a:extLst>
          </p:cNvPr>
          <p:cNvSpPr/>
          <p:nvPr/>
        </p:nvSpPr>
        <p:spPr>
          <a:xfrm>
            <a:off x="2083183" y="5219397"/>
            <a:ext cx="10121715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"/>
            <a:r>
              <a:rPr lang="ru-RU" sz="2800" b="1" dirty="0">
                <a:solidFill>
                  <a:schemeClr val="bg2">
                    <a:lumMod val="10000"/>
                  </a:schemeClr>
                </a:solidFill>
              </a:rPr>
              <a:t>Право АО не снижать </a:t>
            </a:r>
            <a:r>
              <a:rPr lang="ru-RU" sz="2800" b="1" dirty="0" smtClean="0">
                <a:solidFill>
                  <a:schemeClr val="bg2">
                    <a:lumMod val="10000"/>
                  </a:schemeClr>
                </a:solidFill>
              </a:rPr>
              <a:t>уставный </a:t>
            </a:r>
            <a:r>
              <a:rPr lang="ru-RU" sz="2800" b="1" dirty="0">
                <a:solidFill>
                  <a:schemeClr val="bg2">
                    <a:lumMod val="10000"/>
                  </a:schemeClr>
                </a:solidFill>
              </a:rPr>
              <a:t>капитал</a:t>
            </a:r>
            <a:r>
              <a:rPr lang="ru-RU" sz="1600" dirty="0">
                <a:solidFill>
                  <a:srgbClr val="000000"/>
                </a:solidFill>
              </a:rPr>
              <a:t> </a:t>
            </a:r>
            <a:endParaRPr lang="ru-RU" sz="1600" dirty="0" smtClean="0">
              <a:solidFill>
                <a:srgbClr val="000000"/>
              </a:solidFill>
            </a:endParaRPr>
          </a:p>
          <a:p>
            <a:pPr fontAlgn="b"/>
            <a:r>
              <a:rPr lang="ru-RU" sz="2000" dirty="0" smtClean="0">
                <a:solidFill>
                  <a:schemeClr val="bg2">
                    <a:lumMod val="10000"/>
                  </a:schemeClr>
                </a:solidFill>
              </a:rPr>
              <a:t>(</a:t>
            </a:r>
            <a:r>
              <a:rPr lang="ru-RU" sz="2000" dirty="0">
                <a:solidFill>
                  <a:schemeClr val="bg2">
                    <a:lumMod val="10000"/>
                  </a:schemeClr>
                </a:solidFill>
              </a:rPr>
              <a:t>не ликвидироваться) при снижении чистых активов. Продлевается срок подачи предложений по кандидатурам в совет директоров </a:t>
            </a:r>
            <a:r>
              <a:rPr lang="ru-RU" sz="2000" dirty="0" smtClean="0">
                <a:solidFill>
                  <a:schemeClr val="bg2">
                    <a:lumMod val="10000"/>
                  </a:schemeClr>
                </a:solidFill>
              </a:rPr>
              <a:t>АО</a:t>
            </a:r>
            <a:endParaRPr lang="ru-RU" sz="1600" dirty="0">
              <a:solidFill>
                <a:srgbClr val="000000"/>
              </a:solidFill>
            </a:endParaRPr>
          </a:p>
        </p:txBody>
      </p:sp>
      <p:sp>
        <p:nvSpPr>
          <p:cNvPr id="31" name="Прямоугольник 30">
            <a:extLst>
              <a:ext uri="{FF2B5EF4-FFF2-40B4-BE49-F238E27FC236}">
                <a16:creationId xmlns="" xmlns:a16="http://schemas.microsoft.com/office/drawing/2014/main" id="{F28EEB1E-C2FC-0646-BE6E-FC4CFCAB3280}"/>
              </a:ext>
            </a:extLst>
          </p:cNvPr>
          <p:cNvSpPr/>
          <p:nvPr/>
        </p:nvSpPr>
        <p:spPr>
          <a:xfrm>
            <a:off x="637004" y="1629270"/>
            <a:ext cx="3202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"/>
            <a:r>
              <a:rPr lang="ru-RU" sz="2000" b="1" dirty="0">
                <a:solidFill>
                  <a:schemeClr val="accent5">
                    <a:lumMod val="75000"/>
                  </a:schemeClr>
                </a:solidFill>
              </a:rPr>
              <a:t>5</a:t>
            </a:r>
          </a:p>
        </p:txBody>
      </p:sp>
      <p:sp>
        <p:nvSpPr>
          <p:cNvPr id="33" name="Прямоугольник 32">
            <a:extLst>
              <a:ext uri="{FF2B5EF4-FFF2-40B4-BE49-F238E27FC236}">
                <a16:creationId xmlns="" xmlns:a16="http://schemas.microsoft.com/office/drawing/2014/main" id="{797DCAC0-59BF-684B-81C8-F4EF9321BCB7}"/>
              </a:ext>
            </a:extLst>
          </p:cNvPr>
          <p:cNvSpPr/>
          <p:nvPr/>
        </p:nvSpPr>
        <p:spPr>
          <a:xfrm>
            <a:off x="633044" y="5714003"/>
            <a:ext cx="3202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"/>
            <a:r>
              <a:rPr lang="ru-RU" sz="2000" b="1" dirty="0">
                <a:solidFill>
                  <a:schemeClr val="accent5">
                    <a:lumMod val="75000"/>
                  </a:schemeClr>
                </a:solidFill>
              </a:rPr>
              <a:t>8</a:t>
            </a:r>
          </a:p>
        </p:txBody>
      </p:sp>
      <p:sp>
        <p:nvSpPr>
          <p:cNvPr id="37" name="Прямоугольник 36">
            <a:extLst>
              <a:ext uri="{FF2B5EF4-FFF2-40B4-BE49-F238E27FC236}">
                <a16:creationId xmlns="" xmlns:a16="http://schemas.microsoft.com/office/drawing/2014/main" id="{0721A94B-40D4-334E-84E8-FF26E0CBD84E}"/>
              </a:ext>
            </a:extLst>
          </p:cNvPr>
          <p:cNvSpPr/>
          <p:nvPr/>
        </p:nvSpPr>
        <p:spPr>
          <a:xfrm>
            <a:off x="2083183" y="2452502"/>
            <a:ext cx="947018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bg2">
                    <a:lumMod val="10000"/>
                  </a:schemeClr>
                </a:solidFill>
              </a:rPr>
              <a:t>Упрощение и ускорение процедуры получения земельных участков</a:t>
            </a:r>
            <a:endParaRPr lang="ru-RU" sz="2800" dirty="0">
              <a:solidFill>
                <a:schemeClr val="bg2">
                  <a:lumMod val="10000"/>
                </a:schemeClr>
              </a:solidFill>
            </a:endParaRPr>
          </a:p>
          <a:p>
            <a:r>
              <a:rPr lang="ru-RU" sz="2000" dirty="0">
                <a:solidFill>
                  <a:schemeClr val="bg2">
                    <a:lumMod val="10000"/>
                  </a:schemeClr>
                </a:solidFill>
              </a:rPr>
              <a:t>Возможность предоставления земли без торгов</a:t>
            </a:r>
            <a:br>
              <a:rPr lang="ru-RU" sz="2000" dirty="0">
                <a:solidFill>
                  <a:schemeClr val="bg2">
                    <a:lumMod val="10000"/>
                  </a:schemeClr>
                </a:solidFill>
              </a:rPr>
            </a:br>
            <a:r>
              <a:rPr lang="ru-RU" sz="2000" dirty="0">
                <a:solidFill>
                  <a:schemeClr val="bg2">
                    <a:lumMod val="10000"/>
                  </a:schemeClr>
                </a:solidFill>
              </a:rPr>
              <a:t>от 1 руб. с продлением до 3-х лет </a:t>
            </a:r>
          </a:p>
          <a:p>
            <a:pPr marL="457200" indent="-457200" fontAlgn="b">
              <a:buFont typeface="+mj-lt"/>
              <a:buAutoNum type="arabicPeriod" startAt="6"/>
            </a:pPr>
            <a:endParaRPr lang="ru-RU" sz="1600" b="1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9" name="Прямоугольник 38">
            <a:extLst>
              <a:ext uri="{FF2B5EF4-FFF2-40B4-BE49-F238E27FC236}">
                <a16:creationId xmlns="" xmlns:a16="http://schemas.microsoft.com/office/drawing/2014/main" id="{E0F567E9-A7C5-8148-91BD-75F3328365C1}"/>
              </a:ext>
            </a:extLst>
          </p:cNvPr>
          <p:cNvSpPr/>
          <p:nvPr/>
        </p:nvSpPr>
        <p:spPr>
          <a:xfrm>
            <a:off x="616482" y="3147855"/>
            <a:ext cx="3202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"/>
            <a:r>
              <a:rPr lang="ru-RU" sz="2000" b="1" dirty="0">
                <a:solidFill>
                  <a:schemeClr val="accent5">
                    <a:lumMod val="75000"/>
                  </a:schemeClr>
                </a:solidFill>
              </a:rPr>
              <a:t>6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="" xmlns:a16="http://schemas.microsoft.com/office/drawing/2014/main" id="{64BF44F9-32C1-6F4F-84A3-63BFDEBA688F}"/>
              </a:ext>
            </a:extLst>
          </p:cNvPr>
          <p:cNvSpPr/>
          <p:nvPr/>
        </p:nvSpPr>
        <p:spPr>
          <a:xfrm>
            <a:off x="2083182" y="4106163"/>
            <a:ext cx="971257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bg2">
                    <a:lumMod val="10000"/>
                  </a:schemeClr>
                </a:solidFill>
              </a:rPr>
              <a:t>Фонд развития промышленности РФ</a:t>
            </a:r>
            <a:r>
              <a:rPr lang="ru-RU" sz="1600" b="1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ru-RU" sz="2000" dirty="0" smtClean="0">
                <a:solidFill>
                  <a:schemeClr val="bg2">
                    <a:lumMod val="10000"/>
                  </a:schemeClr>
                </a:solidFill>
              </a:rPr>
              <a:t>  </a:t>
            </a:r>
          </a:p>
          <a:p>
            <a:r>
              <a:rPr lang="ru-RU" sz="2000" dirty="0" smtClean="0">
                <a:solidFill>
                  <a:schemeClr val="bg2">
                    <a:lumMod val="10000"/>
                  </a:schemeClr>
                </a:solidFill>
              </a:rPr>
              <a:t>Дополнительное финансирование в размере 60  </a:t>
            </a:r>
            <a:r>
              <a:rPr lang="ru-RU" sz="2000" dirty="0">
                <a:solidFill>
                  <a:schemeClr val="bg2">
                    <a:lumMod val="10000"/>
                  </a:schemeClr>
                </a:solidFill>
              </a:rPr>
              <a:t>млрд. </a:t>
            </a:r>
            <a:r>
              <a:rPr lang="ru-RU" sz="2000" dirty="0" smtClean="0">
                <a:solidFill>
                  <a:schemeClr val="bg2">
                    <a:lumMod val="10000"/>
                  </a:schemeClr>
                </a:solidFill>
              </a:rPr>
              <a:t>руб. на </a:t>
            </a:r>
            <a:r>
              <a:rPr lang="ru-RU" sz="2000" dirty="0">
                <a:solidFill>
                  <a:schemeClr val="bg2">
                    <a:lumMod val="10000"/>
                  </a:schemeClr>
                </a:solidFill>
              </a:rPr>
              <a:t>льготные займы для импортозамещения в </a:t>
            </a:r>
            <a:r>
              <a:rPr lang="ru-RU" sz="2000" dirty="0" smtClean="0">
                <a:solidFill>
                  <a:schemeClr val="bg2">
                    <a:lumMod val="10000"/>
                  </a:schemeClr>
                </a:solidFill>
              </a:rPr>
              <a:t>промышленности</a:t>
            </a:r>
            <a:endParaRPr lang="ru-RU" sz="1600" b="1" dirty="0">
              <a:solidFill>
                <a:schemeClr val="bg2">
                  <a:lumMod val="10000"/>
                </a:schemeClr>
              </a:solidFill>
            </a:endParaRPr>
          </a:p>
          <a:p>
            <a:pPr marL="457200" indent="-457200" fontAlgn="b">
              <a:buFont typeface="+mj-lt"/>
              <a:buAutoNum type="arabicPeriod" startAt="6"/>
            </a:pPr>
            <a:endParaRPr lang="ru-RU" sz="16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2" name="Прямоугольник 21">
            <a:extLst>
              <a:ext uri="{FF2B5EF4-FFF2-40B4-BE49-F238E27FC236}">
                <a16:creationId xmlns="" xmlns:a16="http://schemas.microsoft.com/office/drawing/2014/main" id="{4EEBC209-8C2C-4C43-9A0A-186E785D129C}"/>
              </a:ext>
            </a:extLst>
          </p:cNvPr>
          <p:cNvSpPr/>
          <p:nvPr/>
        </p:nvSpPr>
        <p:spPr>
          <a:xfrm>
            <a:off x="616482" y="4364642"/>
            <a:ext cx="3202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"/>
            <a:r>
              <a:rPr lang="ru-RU" sz="2000" b="1" dirty="0">
                <a:solidFill>
                  <a:schemeClr val="accent5">
                    <a:lumMod val="75000"/>
                  </a:schemeClr>
                </a:solidFill>
              </a:rPr>
              <a:t>7</a:t>
            </a:r>
          </a:p>
        </p:txBody>
      </p:sp>
      <p:sp>
        <p:nvSpPr>
          <p:cNvPr id="19" name="Заголовок 7">
            <a:extLst>
              <a:ext uri="{FF2B5EF4-FFF2-40B4-BE49-F238E27FC236}">
                <a16:creationId xmlns="" xmlns:a16="http://schemas.microsoft.com/office/drawing/2014/main" id="{04CDF945-9E19-4D07-9897-D404F4714C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629" y="365125"/>
            <a:ext cx="10914742" cy="808355"/>
          </a:xfrm>
        </p:spPr>
        <p:txBody>
          <a:bodyPr/>
          <a:lstStyle/>
          <a:p>
            <a:r>
              <a:rPr lang="ru-RU" b="1" dirty="0"/>
              <a:t>Первый пакет мер поддержки РФ</a:t>
            </a:r>
          </a:p>
        </p:txBody>
      </p:sp>
      <p:pic>
        <p:nvPicPr>
          <p:cNvPr id="23" name="Picture 5" descr="C:\Users\4e4evitca2\Desktop\03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286" y="4364642"/>
            <a:ext cx="804037" cy="509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27268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Рисунок 30">
            <a:extLst>
              <a:ext uri="{FF2B5EF4-FFF2-40B4-BE49-F238E27FC236}">
                <a16:creationId xmlns="" xmlns:a16="http://schemas.microsoft.com/office/drawing/2014/main" id="{C2925038-FF16-1C4C-BB21-960B657A367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7836" y="4172116"/>
            <a:ext cx="2904759" cy="1633926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="" xmlns:a16="http://schemas.microsoft.com/office/drawing/2014/main" id="{6FE58D24-5279-1741-A946-1C8153FD0F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8369" y="2295483"/>
            <a:ext cx="2904759" cy="1633927"/>
          </a:xfrm>
          <a:prstGeom prst="rect">
            <a:avLst/>
          </a:prstGeom>
        </p:spPr>
      </p:pic>
      <p:sp>
        <p:nvSpPr>
          <p:cNvPr id="3" name="Номер слайда 2">
            <a:extLst>
              <a:ext uri="{FF2B5EF4-FFF2-40B4-BE49-F238E27FC236}">
                <a16:creationId xmlns="" xmlns:a16="http://schemas.microsoft.com/office/drawing/2014/main" id="{32141E70-5F22-4965-A202-1A2DC593DF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93421-D54F-4996-98AB-A05A83C75EAB}" type="slidenum">
              <a:rPr lang="ru-RU" smtClean="0"/>
              <a:t>4</a:t>
            </a:fld>
            <a:endParaRPr lang="ru-RU"/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="" xmlns:a16="http://schemas.microsoft.com/office/drawing/2014/main" id="{99CCE65A-93B5-4DED-9753-5243DA2AAC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ru-RU" dirty="0"/>
              <a:t>Антикризисные меры  •   Март 2022</a:t>
            </a:r>
          </a:p>
        </p:txBody>
      </p:sp>
      <p:sp>
        <p:nvSpPr>
          <p:cNvPr id="9" name="Заголовок 7">
            <a:extLst>
              <a:ext uri="{FF2B5EF4-FFF2-40B4-BE49-F238E27FC236}">
                <a16:creationId xmlns="" xmlns:a16="http://schemas.microsoft.com/office/drawing/2014/main" id="{2D9E5B06-B3C6-2543-B0BA-A0E5A9018A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629" y="365125"/>
            <a:ext cx="10914742" cy="1325563"/>
          </a:xfrm>
        </p:spPr>
        <p:txBody>
          <a:bodyPr/>
          <a:lstStyle/>
          <a:p>
            <a:r>
              <a:rPr lang="ru-RU" dirty="0"/>
              <a:t>Второй пакет мер поддержки РФ</a:t>
            </a:r>
          </a:p>
        </p:txBody>
      </p:sp>
      <p:sp>
        <p:nvSpPr>
          <p:cNvPr id="16" name="TextBox 15">
            <a:hlinkClick r:id="rId4"/>
            <a:extLst>
              <a:ext uri="{FF2B5EF4-FFF2-40B4-BE49-F238E27FC236}">
                <a16:creationId xmlns="" xmlns:a16="http://schemas.microsoft.com/office/drawing/2014/main" id="{7D82C726-7754-B648-8E2E-954EA6310C4B}"/>
              </a:ext>
            </a:extLst>
          </p:cNvPr>
          <p:cNvSpPr txBox="1"/>
          <p:nvPr/>
        </p:nvSpPr>
        <p:spPr>
          <a:xfrm>
            <a:off x="638175" y="1593705"/>
            <a:ext cx="10914742" cy="523220"/>
          </a:xfrm>
          <a:prstGeom prst="rect">
            <a:avLst/>
          </a:prstGeom>
          <a:noFill/>
        </p:spPr>
        <p:txBody>
          <a:bodyPr wrap="square" lIns="108000" rtlCol="0">
            <a:spAutoFit/>
          </a:bodyPr>
          <a:lstStyle/>
          <a:p>
            <a:r>
              <a:rPr lang="ru-RU" sz="2800" dirty="0">
                <a:solidFill>
                  <a:schemeClr val="accent6">
                    <a:lumMod val="20000"/>
                    <a:lumOff val="8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ОДОБРЕНО В 1</a:t>
            </a:r>
            <a:r>
              <a:rPr lang="en-US" sz="2800" dirty="0">
                <a:solidFill>
                  <a:schemeClr val="accent6">
                    <a:lumMod val="20000"/>
                    <a:lumOff val="8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sz="2800" dirty="0">
                <a:solidFill>
                  <a:schemeClr val="accent6">
                    <a:lumMod val="20000"/>
                    <a:lumOff val="8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ЧТЕНИИ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="" xmlns:a16="http://schemas.microsoft.com/office/drawing/2014/main" id="{BB33115B-8B5E-6249-AF3F-AEA27401FFB6}"/>
              </a:ext>
            </a:extLst>
          </p:cNvPr>
          <p:cNvSpPr/>
          <p:nvPr/>
        </p:nvSpPr>
        <p:spPr>
          <a:xfrm>
            <a:off x="1447655" y="2359750"/>
            <a:ext cx="448969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cs typeface="Times New Roman" panose="02020603050405020304" pitchFamily="18" charset="0"/>
              </a:rPr>
              <a:t>Возможность перехода на аванс по налогу на прибыль, исходя из прибыли текущего квартала (а не предыдущего)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="" xmlns:a16="http://schemas.microsoft.com/office/drawing/2014/main" id="{EE0C4E12-2162-214C-BBA0-EEFF59A25286}"/>
              </a:ext>
            </a:extLst>
          </p:cNvPr>
          <p:cNvSpPr/>
          <p:nvPr/>
        </p:nvSpPr>
        <p:spPr>
          <a:xfrm>
            <a:off x="1505085" y="4643071"/>
            <a:ext cx="4276956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"/>
            <a:r>
              <a:rPr lang="ru-RU" sz="2300" dirty="0">
                <a:solidFill>
                  <a:schemeClr val="bg1"/>
                </a:solidFill>
                <a:cs typeface="Times New Roman" panose="02020603050405020304" pitchFamily="18" charset="0"/>
              </a:rPr>
              <a:t>Возможность </a:t>
            </a:r>
            <a:r>
              <a:rPr lang="ru-RU" sz="23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неповышения</a:t>
            </a:r>
            <a:r>
              <a:rPr lang="ru-RU" sz="2300" b="1" dirty="0">
                <a:solidFill>
                  <a:schemeClr val="bg1"/>
                </a:solidFill>
                <a:cs typeface="Times New Roman" panose="02020603050405020304" pitchFamily="18" charset="0"/>
              </a:rPr>
              <a:t> кадастровой стоимости</a:t>
            </a:r>
            <a:r>
              <a:rPr lang="ru-RU" sz="2300" dirty="0">
                <a:solidFill>
                  <a:schemeClr val="bg1"/>
                </a:solidFill>
                <a:cs typeface="Times New Roman" panose="02020603050405020304" pitchFamily="18" charset="0"/>
              </a:rPr>
              <a:t> для уплаты налога на имущество</a:t>
            </a:r>
          </a:p>
        </p:txBody>
      </p:sp>
      <p:sp>
        <p:nvSpPr>
          <p:cNvPr id="23" name="Прямоугольник 22">
            <a:extLst>
              <a:ext uri="{FF2B5EF4-FFF2-40B4-BE49-F238E27FC236}">
                <a16:creationId xmlns="" xmlns:a16="http://schemas.microsoft.com/office/drawing/2014/main" id="{7AD70FD2-EC03-614B-B1E3-828A5C0A4047}"/>
              </a:ext>
            </a:extLst>
          </p:cNvPr>
          <p:cNvSpPr/>
          <p:nvPr/>
        </p:nvSpPr>
        <p:spPr>
          <a:xfrm>
            <a:off x="7665472" y="2359750"/>
            <a:ext cx="427963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"/>
            <a:r>
              <a:rPr lang="ru-RU" sz="2400" dirty="0">
                <a:solidFill>
                  <a:schemeClr val="bg1"/>
                </a:solidFill>
                <a:cs typeface="Times New Roman" panose="02020603050405020304" pitchFamily="18" charset="0"/>
              </a:rPr>
              <a:t>Освобождение от уплаты НДС для гостиничного бизнеса и туризма </a:t>
            </a:r>
            <a:r>
              <a:rPr lang="ru-RU" sz="2400" b="1" dirty="0">
                <a:solidFill>
                  <a:schemeClr val="bg1"/>
                </a:solidFill>
                <a:cs typeface="Times New Roman" panose="02020603050405020304" pitchFamily="18" charset="0"/>
              </a:rPr>
              <a:t>на 5 лет</a:t>
            </a:r>
          </a:p>
        </p:txBody>
      </p:sp>
      <p:sp>
        <p:nvSpPr>
          <p:cNvPr id="24" name="Прямоугольник 23">
            <a:extLst>
              <a:ext uri="{FF2B5EF4-FFF2-40B4-BE49-F238E27FC236}">
                <a16:creationId xmlns="" xmlns:a16="http://schemas.microsoft.com/office/drawing/2014/main" id="{9401A301-CD5E-784B-9F3C-5A567E0F93E0}"/>
              </a:ext>
            </a:extLst>
          </p:cNvPr>
          <p:cNvSpPr/>
          <p:nvPr/>
        </p:nvSpPr>
        <p:spPr>
          <a:xfrm>
            <a:off x="7699387" y="4651656"/>
            <a:ext cx="43221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"/>
            <a:r>
              <a:rPr lang="ru-RU" sz="2400" dirty="0">
                <a:solidFill>
                  <a:schemeClr val="bg1"/>
                </a:solidFill>
                <a:cs typeface="Times New Roman" panose="02020603050405020304" pitchFamily="18" charset="0"/>
              </a:rPr>
              <a:t>Продление срока действия СПИК </a:t>
            </a:r>
            <a:r>
              <a:rPr lang="ru-RU" sz="2400" b="1" dirty="0">
                <a:solidFill>
                  <a:schemeClr val="bg1"/>
                </a:solidFill>
                <a:cs typeface="Times New Roman" panose="02020603050405020304" pitchFamily="18" charset="0"/>
              </a:rPr>
              <a:t>с 10 до 12 лет</a:t>
            </a:r>
          </a:p>
        </p:txBody>
      </p:sp>
      <p:sp>
        <p:nvSpPr>
          <p:cNvPr id="25" name="Прямоугольник 24">
            <a:extLst>
              <a:ext uri="{FF2B5EF4-FFF2-40B4-BE49-F238E27FC236}">
                <a16:creationId xmlns="" xmlns:a16="http://schemas.microsoft.com/office/drawing/2014/main" id="{F5A12B2B-B95E-0446-AE39-71887C2769D9}"/>
              </a:ext>
            </a:extLst>
          </p:cNvPr>
          <p:cNvSpPr/>
          <p:nvPr/>
        </p:nvSpPr>
        <p:spPr>
          <a:xfrm>
            <a:off x="71006" y="3114371"/>
            <a:ext cx="3202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"/>
            <a:r>
              <a:rPr lang="ru-RU" sz="20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26" name="Прямоугольник 25">
            <a:extLst>
              <a:ext uri="{FF2B5EF4-FFF2-40B4-BE49-F238E27FC236}">
                <a16:creationId xmlns="" xmlns:a16="http://schemas.microsoft.com/office/drawing/2014/main" id="{9C541527-C3C8-874F-9E3D-445555CA07F2}"/>
              </a:ext>
            </a:extLst>
          </p:cNvPr>
          <p:cNvSpPr/>
          <p:nvPr/>
        </p:nvSpPr>
        <p:spPr>
          <a:xfrm>
            <a:off x="71006" y="5118004"/>
            <a:ext cx="3202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"/>
            <a:r>
              <a:rPr lang="ru-RU" sz="20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27" name="Прямоугольник 26">
            <a:extLst>
              <a:ext uri="{FF2B5EF4-FFF2-40B4-BE49-F238E27FC236}">
                <a16:creationId xmlns="" xmlns:a16="http://schemas.microsoft.com/office/drawing/2014/main" id="{B45DC45F-4420-5947-A601-9491E2AE23B2}"/>
              </a:ext>
            </a:extLst>
          </p:cNvPr>
          <p:cNvSpPr/>
          <p:nvPr/>
        </p:nvSpPr>
        <p:spPr>
          <a:xfrm>
            <a:off x="6075891" y="3022037"/>
            <a:ext cx="3202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"/>
            <a:r>
              <a:rPr lang="ru-RU" sz="2000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28" name="Прямоугольник 27">
            <a:extLst>
              <a:ext uri="{FF2B5EF4-FFF2-40B4-BE49-F238E27FC236}">
                <a16:creationId xmlns="" xmlns:a16="http://schemas.microsoft.com/office/drawing/2014/main" id="{5C807781-9E03-424B-8CA8-1D5F6B02D39B}"/>
              </a:ext>
            </a:extLst>
          </p:cNvPr>
          <p:cNvSpPr/>
          <p:nvPr/>
        </p:nvSpPr>
        <p:spPr>
          <a:xfrm>
            <a:off x="6103607" y="5011814"/>
            <a:ext cx="3202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"/>
            <a:r>
              <a:rPr lang="ru-RU" sz="2000" b="1" dirty="0">
                <a:solidFill>
                  <a:schemeClr val="bg1"/>
                </a:solidFill>
              </a:rPr>
              <a:t>4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D7BEA9E1-0C92-5048-889C-4CD5D0A604D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6452" y="2460163"/>
            <a:ext cx="2643200" cy="14868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2CD4EA8C-986E-894D-95DB-1C3118C3DED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2990" y="4371553"/>
            <a:ext cx="2276481" cy="1280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353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>
            <a:extLst>
              <a:ext uri="{FF2B5EF4-FFF2-40B4-BE49-F238E27FC236}">
                <a16:creationId xmlns="" xmlns:a16="http://schemas.microsoft.com/office/drawing/2014/main" id="{04CDF945-9E19-4D07-9897-D404F4714C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136" y="325974"/>
            <a:ext cx="10914742" cy="1036320"/>
          </a:xfrm>
        </p:spPr>
        <p:txBody>
          <a:bodyPr/>
          <a:lstStyle/>
          <a:p>
            <a:r>
              <a:rPr lang="ru-RU" dirty="0"/>
              <a:t>Программы поддержки с банками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A341ED5B-4CD8-4BC7-B906-7816B0D3B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93421-D54F-4996-98AB-A05A83C75EAB}" type="slidenum">
              <a:rPr lang="ru-RU" smtClean="0"/>
              <a:t>5</a:t>
            </a:fld>
            <a:endParaRPr lang="ru-RU"/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="" xmlns:a16="http://schemas.microsoft.com/office/drawing/2014/main" id="{4DEA31F1-DC63-4E68-A8EE-17E221792D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ru-RU" dirty="0"/>
              <a:t>Антикризисные меры   •   Март 2022</a:t>
            </a:r>
          </a:p>
        </p:txBody>
      </p:sp>
      <p:sp>
        <p:nvSpPr>
          <p:cNvPr id="10" name="Заголовок 1">
            <a:extLst>
              <a:ext uri="{FF2B5EF4-FFF2-40B4-BE49-F238E27FC236}">
                <a16:creationId xmlns="" xmlns:a16="http://schemas.microsoft.com/office/drawing/2014/main" id="{D8F0A963-9956-2540-99D9-474E73C8E9DB}"/>
              </a:ext>
            </a:extLst>
          </p:cNvPr>
          <p:cNvSpPr txBox="1">
            <a:spLocks/>
          </p:cNvSpPr>
          <p:nvPr/>
        </p:nvSpPr>
        <p:spPr>
          <a:xfrm>
            <a:off x="638172" y="1236000"/>
            <a:ext cx="10580669" cy="477837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Segoe UI Black" panose="020B0A02040204020203" pitchFamily="34" charset="0"/>
                <a:cs typeface="Segoe UI Semilight" panose="020B0402040204020203" pitchFamily="34" charset="0"/>
              </a:defRPr>
            </a:lvl1pPr>
          </a:lstStyle>
          <a:p>
            <a:pPr marL="400050" indent="-400050">
              <a:buFont typeface="+mj-lt"/>
              <a:buAutoNum type="romanUcPeriod"/>
            </a:pPr>
            <a:r>
              <a:rPr lang="ru-RU" sz="2000" b="1" dirty="0">
                <a:latin typeface="+mn-lt"/>
                <a:ea typeface="+mn-ea"/>
                <a:cs typeface="+mn-cs"/>
              </a:rPr>
              <a:t>«АНТИКРИЗИСНАЯ 8,5%» КОРПОРАЦИЯ МСП И ЦБ РФ </a:t>
            </a:r>
            <a:r>
              <a:rPr lang="ru-RU" sz="2000" dirty="0">
                <a:latin typeface="+mn-lt"/>
                <a:ea typeface="+mn-ea"/>
                <a:cs typeface="+mn-cs"/>
              </a:rPr>
              <a:t>(работает</a:t>
            </a:r>
            <a:r>
              <a:rPr lang="ru-RU" sz="2000" dirty="0">
                <a:latin typeface="+mn-lt"/>
              </a:rPr>
              <a:t>)</a:t>
            </a:r>
          </a:p>
        </p:txBody>
      </p:sp>
      <p:graphicFrame>
        <p:nvGraphicFramePr>
          <p:cNvPr id="11" name="Таблица 10">
            <a:extLst>
              <a:ext uri="{FF2B5EF4-FFF2-40B4-BE49-F238E27FC236}">
                <a16:creationId xmlns="" xmlns:a16="http://schemas.microsoft.com/office/drawing/2014/main" id="{492DA228-4EDC-6941-9653-C6FA830DE7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1712008"/>
              </p:ext>
            </p:extLst>
          </p:nvPr>
        </p:nvGraphicFramePr>
        <p:xfrm>
          <a:off x="638172" y="1850193"/>
          <a:ext cx="10907921" cy="455007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21856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06971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619641">
                  <a:extLst>
                    <a:ext uri="{9D8B030D-6E8A-4147-A177-3AD203B41FA5}">
                      <a16:colId xmlns="" xmlns:a16="http://schemas.microsoft.com/office/drawing/2014/main" val="1614973752"/>
                    </a:ext>
                  </a:extLst>
                </a:gridCol>
              </a:tblGrid>
              <a:tr h="379662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kumimoji="0" lang="ru-RU" sz="1800" b="0" u="none" strike="noStrike" cap="none" normalizeH="0" baseline="0" dirty="0">
                          <a:ln>
                            <a:noFill/>
                          </a:ln>
                          <a:solidFill>
                            <a:srgbClr val="020202"/>
                          </a:solidFill>
                          <a:effectLst/>
                        </a:rPr>
                        <a:t>ДЛЯ КОГО </a:t>
                      </a:r>
                      <a:endParaRPr lang="ru-RU" sz="1800" b="0" dirty="0">
                        <a:solidFill>
                          <a:srgbClr val="020202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kumimoji="0" lang="ru-RU" sz="1800" u="none" strike="noStrike" cap="none" normalizeH="0" baseline="0" dirty="0">
                          <a:ln>
                            <a:noFill/>
                          </a:ln>
                          <a:solidFill>
                            <a:srgbClr val="020202"/>
                          </a:solidFill>
                          <a:effectLst/>
                        </a:rPr>
                        <a:t>МСП из пострадавших отраслей</a:t>
                      </a:r>
                      <a:endParaRPr lang="ru-RU" sz="1800" dirty="0">
                        <a:solidFill>
                          <a:srgbClr val="020202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875912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ru-RU" sz="1800" b="0" dirty="0">
                          <a:solidFill>
                            <a:srgbClr val="020202"/>
                          </a:solidFill>
                        </a:rPr>
                        <a:t>ПЕРЕЧЕНЬ</a:t>
                      </a:r>
                      <a:r>
                        <a:rPr lang="ru-RU" sz="1800" b="0" baseline="0" dirty="0">
                          <a:solidFill>
                            <a:srgbClr val="020202"/>
                          </a:solidFill>
                        </a:rPr>
                        <a:t> ОТРАСЛЕЙ</a:t>
                      </a:r>
                      <a:endParaRPr lang="ru-RU" sz="1800" b="0" dirty="0">
                        <a:solidFill>
                          <a:srgbClr val="020202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i="0" u="none" strike="noStrike" kern="1200" dirty="0">
                          <a:solidFill>
                            <a:srgbClr val="020202"/>
                          </a:solidFill>
                          <a:effectLst/>
                          <a:latin typeface="Calibri" panose="020F0502020204030204" pitchFamily="34" charset="0"/>
                        </a:rPr>
                        <a:t>- торговля розничная</a:t>
                      </a:r>
                      <a:endParaRPr lang="ru-RU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i="0" u="none" strike="noStrike" kern="1200" baseline="0" dirty="0">
                          <a:solidFill>
                            <a:srgbClr val="020202"/>
                          </a:solidFill>
                          <a:effectLst/>
                          <a:latin typeface="Calibri" panose="020F0502020204030204" pitchFamily="34" charset="0"/>
                        </a:rPr>
                        <a:t>- общественное питание</a:t>
                      </a:r>
                      <a:endParaRPr lang="ru-RU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i="0" u="none" strike="noStrike" kern="1200" baseline="0" dirty="0">
                          <a:solidFill>
                            <a:srgbClr val="020202"/>
                          </a:solidFill>
                          <a:effectLst/>
                          <a:latin typeface="Calibri" panose="020F0502020204030204" pitchFamily="34" charset="0"/>
                        </a:rPr>
                        <a:t>- транспортные перевозки</a:t>
                      </a:r>
                      <a:endParaRPr lang="ru-RU" sz="1800" b="0" i="0" u="none" strike="noStrike" kern="1200" dirty="0">
                        <a:solidFill>
                          <a:srgbClr val="020202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0" indent="0" algn="l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ru-RU" sz="1800" b="0" i="0" u="none" strike="noStrike" kern="1200" baseline="0" dirty="0" smtClean="0">
                          <a:solidFill>
                            <a:srgbClr val="020202"/>
                          </a:solidFill>
                          <a:effectLst/>
                          <a:latin typeface="Calibri" panose="020F0502020204030204" pitchFamily="34" charset="0"/>
                        </a:rPr>
                        <a:t>- гостиничный бизнес</a:t>
                      </a:r>
                    </a:p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i="0" u="none" strike="noStrike" kern="1200" baseline="0" dirty="0" smtClean="0">
                          <a:solidFill>
                            <a:srgbClr val="020202"/>
                          </a:solidFill>
                          <a:effectLst/>
                          <a:latin typeface="Calibri" panose="020F0502020204030204" pitchFamily="34" charset="0"/>
                        </a:rPr>
                        <a:t>- с</a:t>
                      </a:r>
                      <a:r>
                        <a:rPr lang="ru-RU" sz="1800" b="0" i="0" u="none" strike="noStrike" kern="1200" dirty="0" smtClean="0">
                          <a:solidFill>
                            <a:srgbClr val="020202"/>
                          </a:solidFill>
                          <a:effectLst/>
                          <a:latin typeface="Calibri" panose="020F0502020204030204" pitchFamily="34" charset="0"/>
                        </a:rPr>
                        <a:t>томатологические</a:t>
                      </a:r>
                      <a:r>
                        <a:rPr lang="ru-RU" sz="1800" b="0" i="0" u="none" strike="noStrike" kern="1200" baseline="0" dirty="0" smtClean="0">
                          <a:solidFill>
                            <a:srgbClr val="020202"/>
                          </a:solidFill>
                          <a:effectLst/>
                          <a:latin typeface="Calibri" panose="020F0502020204030204" pitchFamily="34" charset="0"/>
                        </a:rPr>
                        <a:t> услуги</a:t>
                      </a:r>
                    </a:p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i="0" u="none" strike="noStrike" kern="1200" baseline="0" dirty="0" smtClean="0">
                          <a:solidFill>
                            <a:srgbClr val="020202"/>
                          </a:solidFill>
                          <a:effectLst/>
                          <a:latin typeface="Calibri" panose="020F0502020204030204" pitchFamily="34" charset="0"/>
                        </a:rPr>
                        <a:t>- парикмахерские и салоны красоты</a:t>
                      </a:r>
                    </a:p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i="0" u="none" strike="noStrike" kern="1200" dirty="0" smtClean="0">
                          <a:solidFill>
                            <a:srgbClr val="020202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  <a:r>
                        <a:rPr lang="ru-RU" sz="1800" b="0" i="0" u="none" strike="noStrike" kern="1200" baseline="0" dirty="0" smtClean="0">
                          <a:solidFill>
                            <a:srgbClr val="020202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ru-RU" sz="1800" b="0" i="0" u="none" strike="noStrike" kern="1200" dirty="0" smtClean="0">
                          <a:solidFill>
                            <a:srgbClr val="020202"/>
                          </a:solidFill>
                          <a:effectLst/>
                          <a:latin typeface="Calibri" panose="020F0502020204030204" pitchFamily="34" charset="0"/>
                        </a:rPr>
                        <a:t>дополнительное</a:t>
                      </a:r>
                      <a:r>
                        <a:rPr lang="ru-RU" sz="1800" b="0" i="0" u="none" strike="noStrike" kern="1200" baseline="0" dirty="0" smtClean="0">
                          <a:solidFill>
                            <a:srgbClr val="020202"/>
                          </a:solidFill>
                          <a:effectLst/>
                          <a:latin typeface="Calibri" panose="020F0502020204030204" pitchFamily="34" charset="0"/>
                        </a:rPr>
                        <a:t> образование</a:t>
                      </a:r>
                      <a:endParaRPr lang="ru-RU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i="0" u="none" strike="noStrike" kern="1200" dirty="0">
                          <a:solidFill>
                            <a:srgbClr val="020202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  <a:r>
                        <a:rPr lang="ru-RU" sz="1800" b="0" i="0" u="none" strike="noStrike" kern="1200" baseline="0" dirty="0">
                          <a:solidFill>
                            <a:srgbClr val="020202"/>
                          </a:solidFill>
                          <a:effectLst/>
                          <a:latin typeface="Calibri" panose="020F0502020204030204" pitchFamily="34" charset="0"/>
                        </a:rPr>
                        <a:t> к</a:t>
                      </a:r>
                      <a:r>
                        <a:rPr lang="ru-RU" sz="1800" b="0" i="0" u="none" strike="noStrike" kern="1200" dirty="0">
                          <a:solidFill>
                            <a:srgbClr val="020202"/>
                          </a:solidFill>
                          <a:effectLst/>
                          <a:latin typeface="Calibri" panose="020F0502020204030204" pitchFamily="34" charset="0"/>
                        </a:rPr>
                        <a:t>ультура                                      </a:t>
                      </a:r>
                      <a:endParaRPr lang="ru-RU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indent="0" algn="l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b="0" i="0" u="none" strike="noStrike" kern="1200" dirty="0">
                          <a:solidFill>
                            <a:srgbClr val="020202"/>
                          </a:solidFill>
                          <a:effectLst/>
                          <a:latin typeface="Calibri" panose="020F0502020204030204" pitchFamily="34" charset="0"/>
                        </a:rPr>
                        <a:t>- туризм</a:t>
                      </a:r>
                      <a:endParaRPr lang="ru-RU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indent="0" algn="l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b="0" i="0" u="none" strike="noStrike" kern="1200" baseline="0" dirty="0">
                          <a:solidFill>
                            <a:srgbClr val="020202"/>
                          </a:solidFill>
                          <a:effectLst/>
                          <a:latin typeface="Calibri" panose="020F0502020204030204" pitchFamily="34" charset="0"/>
                        </a:rPr>
                        <a:t>- спорт</a:t>
                      </a:r>
                      <a:endParaRPr lang="ru-RU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i="0" u="none" strike="noStrike" kern="1200" baseline="0" dirty="0" smtClean="0">
                          <a:solidFill>
                            <a:srgbClr val="020202"/>
                          </a:solidFill>
                          <a:effectLst/>
                          <a:latin typeface="Calibri" panose="020F0502020204030204" pitchFamily="34" charset="0"/>
                        </a:rPr>
                        <a:t>- сфера услуг</a:t>
                      </a:r>
                      <a:endParaRPr lang="ru-RU" sz="1800" b="0" i="0" u="none" strike="noStrike" dirty="0" smtClean="0"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indent="0" algn="l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ru-RU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980601820"/>
                  </a:ext>
                </a:extLst>
              </a:tr>
              <a:tr h="306419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ru-RU" sz="1800" b="0" dirty="0">
                          <a:solidFill>
                            <a:srgbClr val="020202"/>
                          </a:solidFill>
                        </a:rPr>
                        <a:t>ЦЕЛИ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>
                          <a:solidFill>
                            <a:srgbClr val="020202"/>
                          </a:solidFill>
                        </a:rPr>
                        <a:t>Рефинансирование и кредитование предпринимателей на оборотные и инвестиционные цели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79662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ru-RU" sz="1800" b="0" dirty="0">
                          <a:solidFill>
                            <a:srgbClr val="020202"/>
                          </a:solidFill>
                        </a:rPr>
                        <a:t>СРОК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</a:rPr>
                        <a:t>До 1,5 лет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431484506"/>
                  </a:ext>
                </a:extLst>
              </a:tr>
              <a:tr h="379662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ru-RU" sz="1800" b="0" dirty="0">
                          <a:solidFill>
                            <a:srgbClr val="020202"/>
                          </a:solidFill>
                        </a:rPr>
                        <a:t>СТАВКА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</a:rPr>
                        <a:t>До 8,5 %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256979103"/>
                  </a:ext>
                </a:extLst>
              </a:tr>
              <a:tr h="379662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ru-RU" sz="1800" b="0" dirty="0">
                          <a:solidFill>
                            <a:srgbClr val="020202"/>
                          </a:solidFill>
                        </a:rPr>
                        <a:t>ОБЪЕМ ПРОГРАММЫ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60 млрд рублей до конца марта 2022 года 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807321460"/>
                  </a:ext>
                </a:extLst>
              </a:tr>
              <a:tr h="379662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ru-RU" sz="1800" b="0" dirty="0">
                          <a:solidFill>
                            <a:srgbClr val="020202"/>
                          </a:solidFill>
                        </a:rPr>
                        <a:t>ЛИМИТ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>
                          <a:solidFill>
                            <a:srgbClr val="020202"/>
                          </a:solidFill>
                        </a:rPr>
                        <a:t>От 3 до 150 млн рублей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21882604"/>
                  </a:ext>
                </a:extLst>
              </a:tr>
            </a:tbl>
          </a:graphicData>
        </a:graphic>
      </p:graphicFrame>
      <p:pic>
        <p:nvPicPr>
          <p:cNvPr id="16" name="Picture 2" descr="Информационный обмен">
            <a:extLst>
              <a:ext uri="{FF2B5EF4-FFF2-40B4-BE49-F238E27FC236}">
                <a16:creationId xmlns="" xmlns:a16="http://schemas.microsoft.com/office/drawing/2014/main" id="{F3069A1B-C96B-6E4F-BA1F-1F5662AB84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4148" y="471409"/>
            <a:ext cx="1507983" cy="788353"/>
          </a:xfrm>
          <a:prstGeom prst="rect">
            <a:avLst/>
          </a:prstGeom>
          <a:noFill/>
        </p:spPr>
      </p:pic>
      <p:pic>
        <p:nvPicPr>
          <p:cNvPr id="17" name="Picture 8" descr="Фирменный стиль | Банк России">
            <a:extLst>
              <a:ext uri="{FF2B5EF4-FFF2-40B4-BE49-F238E27FC236}">
                <a16:creationId xmlns="" xmlns:a16="http://schemas.microsoft.com/office/drawing/2014/main" id="{004D2293-9705-974A-9349-9AB7CF6C19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3395" y="417414"/>
            <a:ext cx="1430118" cy="818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80362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A341ED5B-4CD8-4BC7-B906-7816B0D3B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93421-D54F-4996-98AB-A05A83C75EAB}" type="slidenum">
              <a:rPr lang="ru-RU" smtClean="0"/>
              <a:t>6</a:t>
            </a:fld>
            <a:endParaRPr lang="ru-RU"/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="" xmlns:a16="http://schemas.microsoft.com/office/drawing/2014/main" id="{4DEA31F1-DC63-4E68-A8EE-17E221792D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ru-RU" dirty="0"/>
              <a:t>Антикризисные меры   •   Март 2022</a:t>
            </a:r>
          </a:p>
        </p:txBody>
      </p:sp>
      <p:sp>
        <p:nvSpPr>
          <p:cNvPr id="10" name="Заголовок 1">
            <a:extLst>
              <a:ext uri="{FF2B5EF4-FFF2-40B4-BE49-F238E27FC236}">
                <a16:creationId xmlns="" xmlns:a16="http://schemas.microsoft.com/office/drawing/2014/main" id="{D8F0A963-9956-2540-99D9-474E73C8E9DB}"/>
              </a:ext>
            </a:extLst>
          </p:cNvPr>
          <p:cNvSpPr txBox="1">
            <a:spLocks/>
          </p:cNvSpPr>
          <p:nvPr/>
        </p:nvSpPr>
        <p:spPr>
          <a:xfrm>
            <a:off x="623152" y="1257298"/>
            <a:ext cx="10580669" cy="477837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Segoe UI Black" panose="020B0A02040204020203" pitchFamily="34" charset="0"/>
                <a:cs typeface="Segoe UI Semilight" panose="020B0402040204020203" pitchFamily="34" charset="0"/>
              </a:defRPr>
            </a:lvl1pPr>
          </a:lstStyle>
          <a:p>
            <a:pPr marL="400050" indent="-400050">
              <a:buFont typeface="+mj-lt"/>
              <a:buAutoNum type="romanUcPeriod" startAt="2"/>
            </a:pPr>
            <a:r>
              <a:rPr lang="ru-RU" sz="2000" b="1" dirty="0">
                <a:latin typeface="+mn-lt"/>
              </a:rPr>
              <a:t>«ОБОРОТНАЯ» ЦБ </a:t>
            </a:r>
            <a:r>
              <a:rPr lang="ru-RU" sz="2000" b="1" dirty="0" smtClean="0">
                <a:latin typeface="+mn-lt"/>
              </a:rPr>
              <a:t>РФ</a:t>
            </a:r>
            <a:endParaRPr lang="ru-RU" sz="2000" dirty="0">
              <a:latin typeface="+mn-lt"/>
            </a:endParaRPr>
          </a:p>
        </p:txBody>
      </p:sp>
      <p:graphicFrame>
        <p:nvGraphicFramePr>
          <p:cNvPr id="11" name="Таблица 10">
            <a:extLst>
              <a:ext uri="{FF2B5EF4-FFF2-40B4-BE49-F238E27FC236}">
                <a16:creationId xmlns="" xmlns:a16="http://schemas.microsoft.com/office/drawing/2014/main" id="{492DA228-4EDC-6941-9653-C6FA830DE7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5016827"/>
              </p:ext>
            </p:extLst>
          </p:nvPr>
        </p:nvGraphicFramePr>
        <p:xfrm>
          <a:off x="638172" y="2276913"/>
          <a:ext cx="10913748" cy="384956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27167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64207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786327">
                <a:tc>
                  <a:txBody>
                    <a:bodyPr/>
                    <a:lstStyle/>
                    <a:p>
                      <a:pPr algn="l"/>
                      <a:r>
                        <a:rPr kumimoji="0" lang="ru-RU" sz="2000" b="0" u="none" strike="noStrike" cap="none" normalizeH="0" baseline="0" dirty="0">
                          <a:ln>
                            <a:noFill/>
                          </a:ln>
                          <a:solidFill>
                            <a:srgbClr val="020202"/>
                          </a:solidFill>
                          <a:effectLst/>
                        </a:rPr>
                        <a:t>ДЛЯ КОГО</a:t>
                      </a:r>
                      <a:endParaRPr lang="ru-RU" sz="2000" b="0" dirty="0">
                        <a:solidFill>
                          <a:srgbClr val="020202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kern="1200" dirty="0">
                          <a:solidFill>
                            <a:srgbClr val="020202"/>
                          </a:solidFill>
                          <a:latin typeface="+mn-lt"/>
                          <a:ea typeface="+mn-ea"/>
                          <a:cs typeface="+mn-cs"/>
                        </a:rPr>
                        <a:t>Все МСП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868680">
                <a:tc>
                  <a:txBody>
                    <a:bodyPr/>
                    <a:lstStyle/>
                    <a:p>
                      <a:pPr algn="l"/>
                      <a:r>
                        <a:rPr lang="ru-RU" sz="2000" b="0" dirty="0">
                          <a:solidFill>
                            <a:srgbClr val="020202"/>
                          </a:solidFill>
                        </a:rPr>
                        <a:t>ЦЕЛИ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>
                          <a:solidFill>
                            <a:srgbClr val="020202"/>
                          </a:solidFill>
                        </a:rPr>
                        <a:t>Пополнение оборотных средств 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98060182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 algn="l"/>
                      <a:r>
                        <a:rPr kumimoji="0" lang="ru-RU" sz="2000" b="0" u="none" strike="noStrike" cap="none" normalizeH="0" baseline="0" dirty="0">
                          <a:ln>
                            <a:noFill/>
                          </a:ln>
                          <a:solidFill>
                            <a:srgbClr val="020202"/>
                          </a:solidFill>
                          <a:effectLst/>
                        </a:rPr>
                        <a:t>СТАВКА</a:t>
                      </a:r>
                      <a:endParaRPr lang="ru-RU" sz="2000" b="0" dirty="0">
                        <a:solidFill>
                          <a:srgbClr val="020202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kern="1200" dirty="0">
                          <a:solidFill>
                            <a:srgbClr val="020202"/>
                          </a:solidFill>
                          <a:latin typeface="+mn-lt"/>
                          <a:ea typeface="+mn-ea"/>
                          <a:cs typeface="+mn-cs"/>
                        </a:rPr>
                        <a:t>Для малых - </a:t>
                      </a:r>
                      <a:r>
                        <a:rPr lang="ru-RU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15% </a:t>
                      </a:r>
                      <a:r>
                        <a:rPr lang="ru-RU" sz="2000" kern="1200" dirty="0">
                          <a:solidFill>
                            <a:srgbClr val="020202"/>
                          </a:solidFill>
                          <a:latin typeface="+mn-lt"/>
                          <a:ea typeface="+mn-ea"/>
                          <a:cs typeface="+mn-cs"/>
                        </a:rPr>
                        <a:t>/ для средних - </a:t>
                      </a:r>
                      <a:r>
                        <a:rPr lang="ru-RU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13,5%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762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0" dirty="0">
                          <a:solidFill>
                            <a:srgbClr val="020202"/>
                          </a:solidFill>
                        </a:rPr>
                        <a:t>ОБЪЕМ ПРОГРАММЫ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b="1" dirty="0">
                          <a:solidFill>
                            <a:schemeClr val="tx1"/>
                          </a:solidFill>
                        </a:rPr>
                        <a:t>340 млрд руб. до конца 2022 года</a:t>
                      </a:r>
                      <a:endParaRPr lang="ru-RU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3431484506"/>
                  </a:ext>
                </a:extLst>
              </a:tr>
              <a:tr h="37966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0" dirty="0">
                          <a:solidFill>
                            <a:srgbClr val="020202"/>
                          </a:solidFill>
                        </a:rPr>
                        <a:t>ЛИМИТ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Оборотные цели: для малых до </a:t>
                      </a:r>
                      <a:r>
                        <a:rPr lang="ru-RU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300 млн рублей</a:t>
                      </a:r>
                      <a:r>
                        <a:rPr lang="ru-RU" sz="20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; для среднего бизнеса </a:t>
                      </a:r>
                      <a:r>
                        <a:rPr lang="ru-RU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до 1 млрд рублей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2256979103"/>
                  </a:ext>
                </a:extLst>
              </a:tr>
            </a:tbl>
          </a:graphicData>
        </a:graphic>
      </p:graphicFrame>
      <p:pic>
        <p:nvPicPr>
          <p:cNvPr id="17" name="Picture 8" descr="Фирменный стиль | Банк России">
            <a:extLst>
              <a:ext uri="{FF2B5EF4-FFF2-40B4-BE49-F238E27FC236}">
                <a16:creationId xmlns="" xmlns:a16="http://schemas.microsoft.com/office/drawing/2014/main" id="{D46B21C5-E832-F144-92F5-D44D27CAFD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3703" y="434841"/>
            <a:ext cx="1430118" cy="818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Заголовок 7">
            <a:extLst>
              <a:ext uri="{FF2B5EF4-FFF2-40B4-BE49-F238E27FC236}">
                <a16:creationId xmlns="" xmlns:a16="http://schemas.microsoft.com/office/drawing/2014/main" id="{04CDF945-9E19-4D07-9897-D404F4714C02}"/>
              </a:ext>
            </a:extLst>
          </p:cNvPr>
          <p:cNvSpPr txBox="1">
            <a:spLocks/>
          </p:cNvSpPr>
          <p:nvPr/>
        </p:nvSpPr>
        <p:spPr>
          <a:xfrm>
            <a:off x="471136" y="325974"/>
            <a:ext cx="10914742" cy="10363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Segoe UI Black" panose="020B0A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ru-RU" smtClean="0"/>
              <a:t>Программы поддержки с банками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908259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A341ED5B-4CD8-4BC7-B906-7816B0D3B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93421-D54F-4996-98AB-A05A83C75EAB}" type="slidenum">
              <a:rPr lang="ru-RU" smtClean="0"/>
              <a:t>7</a:t>
            </a:fld>
            <a:endParaRPr lang="ru-RU"/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="" xmlns:a16="http://schemas.microsoft.com/office/drawing/2014/main" id="{4DEA31F1-DC63-4E68-A8EE-17E221792D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200571" y="-2769222"/>
            <a:ext cx="4114800" cy="168275"/>
          </a:xfrm>
        </p:spPr>
        <p:txBody>
          <a:bodyPr/>
          <a:lstStyle/>
          <a:p>
            <a:r>
              <a:rPr lang="ru-RU" dirty="0"/>
              <a:t>Антикризисные меры   •   Март 2022</a:t>
            </a:r>
          </a:p>
        </p:txBody>
      </p:sp>
      <p:sp>
        <p:nvSpPr>
          <p:cNvPr id="9" name="Заголовок 7">
            <a:extLst>
              <a:ext uri="{FF2B5EF4-FFF2-40B4-BE49-F238E27FC236}">
                <a16:creationId xmlns="" xmlns:a16="http://schemas.microsoft.com/office/drawing/2014/main" id="{04CDF945-9E19-4D07-9897-D404F4714C02}"/>
              </a:ext>
            </a:extLst>
          </p:cNvPr>
          <p:cNvSpPr txBox="1">
            <a:spLocks/>
          </p:cNvSpPr>
          <p:nvPr/>
        </p:nvSpPr>
        <p:spPr>
          <a:xfrm>
            <a:off x="471136" y="325974"/>
            <a:ext cx="10914742" cy="10363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Segoe UI Black" panose="020B0A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ru-RU" dirty="0" smtClean="0"/>
              <a:t>Программы поддержки с банками</a:t>
            </a:r>
            <a:endParaRPr lang="ru-RU" dirty="0"/>
          </a:p>
        </p:txBody>
      </p:sp>
      <p:sp>
        <p:nvSpPr>
          <p:cNvPr id="12" name="Нижний колонтитул 6">
            <a:extLst>
              <a:ext uri="{FF2B5EF4-FFF2-40B4-BE49-F238E27FC236}">
                <a16:creationId xmlns="" xmlns:a16="http://schemas.microsoft.com/office/drawing/2014/main" id="{4DEA31F1-DC63-4E68-A8EE-17E221792D97}"/>
              </a:ext>
            </a:extLst>
          </p:cNvPr>
          <p:cNvSpPr txBox="1">
            <a:spLocks/>
          </p:cNvSpPr>
          <p:nvPr/>
        </p:nvSpPr>
        <p:spPr>
          <a:xfrm>
            <a:off x="7438571" y="107156"/>
            <a:ext cx="4114800" cy="168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lang="ru-RU" sz="800" b="1" kern="1200" dirty="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mtClean="0"/>
              <a:t>Антикризисные меры   •   Март 2022</a:t>
            </a:r>
            <a:endParaRPr lang="ru-RU"/>
          </a:p>
        </p:txBody>
      </p:sp>
      <p:sp>
        <p:nvSpPr>
          <p:cNvPr id="13" name="Заголовок 1">
            <a:extLst>
              <a:ext uri="{FF2B5EF4-FFF2-40B4-BE49-F238E27FC236}">
                <a16:creationId xmlns="" xmlns:a16="http://schemas.microsoft.com/office/drawing/2014/main" id="{D8F0A963-9956-2540-99D9-474E73C8E9DB}"/>
              </a:ext>
            </a:extLst>
          </p:cNvPr>
          <p:cNvSpPr txBox="1">
            <a:spLocks/>
          </p:cNvSpPr>
          <p:nvPr/>
        </p:nvSpPr>
        <p:spPr>
          <a:xfrm>
            <a:off x="638172" y="1236000"/>
            <a:ext cx="10580669" cy="477837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Segoe UI Black" panose="020B0A02040204020203" pitchFamily="34" charset="0"/>
                <a:cs typeface="Segoe UI Semilight" panose="020B0402040204020203" pitchFamily="34" charset="0"/>
              </a:defRPr>
            </a:lvl1pPr>
          </a:lstStyle>
          <a:p>
            <a:pPr marL="400050" indent="-400050">
              <a:buFont typeface="+mj-lt"/>
              <a:buAutoNum type="romanUcPeriod" startAt="3"/>
            </a:pPr>
            <a:r>
              <a:rPr lang="ru-RU" sz="2000" b="1" dirty="0">
                <a:latin typeface="+mn-lt"/>
              </a:rPr>
              <a:t>«ИНВЕСТИЦИОННАЯ» КОРПОРАЦИЯ МСП И ЦБ РФ</a:t>
            </a:r>
          </a:p>
        </p:txBody>
      </p:sp>
      <p:pic>
        <p:nvPicPr>
          <p:cNvPr id="14" name="Picture 2" descr="Информационный обмен">
            <a:extLst>
              <a:ext uri="{FF2B5EF4-FFF2-40B4-BE49-F238E27FC236}">
                <a16:creationId xmlns="" xmlns:a16="http://schemas.microsoft.com/office/drawing/2014/main" id="{F3069A1B-C96B-6E4F-BA1F-1F5662AB84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4148" y="471409"/>
            <a:ext cx="1507983" cy="788353"/>
          </a:xfrm>
          <a:prstGeom prst="rect">
            <a:avLst/>
          </a:prstGeom>
          <a:noFill/>
        </p:spPr>
      </p:pic>
      <p:pic>
        <p:nvPicPr>
          <p:cNvPr id="17" name="Picture 8" descr="Фирменный стиль | Банк России">
            <a:extLst>
              <a:ext uri="{FF2B5EF4-FFF2-40B4-BE49-F238E27FC236}">
                <a16:creationId xmlns="" xmlns:a16="http://schemas.microsoft.com/office/drawing/2014/main" id="{004D2293-9705-974A-9349-9AB7CF6C19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3395" y="417414"/>
            <a:ext cx="1430118" cy="818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9" name="Таблица 18">
            <a:extLst>
              <a:ext uri="{FF2B5EF4-FFF2-40B4-BE49-F238E27FC236}">
                <a16:creationId xmlns="" xmlns:a16="http://schemas.microsoft.com/office/drawing/2014/main" id="{492DA228-4EDC-6941-9653-C6FA830DE7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5776243"/>
              </p:ext>
            </p:extLst>
          </p:nvPr>
        </p:nvGraphicFramePr>
        <p:xfrm>
          <a:off x="638172" y="2276913"/>
          <a:ext cx="10913748" cy="38100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27167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64207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771087">
                <a:tc>
                  <a:txBody>
                    <a:bodyPr/>
                    <a:lstStyle/>
                    <a:p>
                      <a:pPr algn="l"/>
                      <a:r>
                        <a:rPr kumimoji="0" lang="ru-RU" sz="2000" b="0" u="none" strike="noStrike" cap="none" normalizeH="0" baseline="0" dirty="0">
                          <a:ln>
                            <a:noFill/>
                          </a:ln>
                          <a:solidFill>
                            <a:srgbClr val="020202"/>
                          </a:solidFill>
                          <a:effectLst/>
                        </a:rPr>
                        <a:t>ДЛЯ КОГО</a:t>
                      </a:r>
                      <a:endParaRPr lang="ru-RU" sz="2000" b="0" dirty="0">
                        <a:solidFill>
                          <a:srgbClr val="020202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kern="1200" dirty="0">
                          <a:solidFill>
                            <a:srgbClr val="020202"/>
                          </a:solidFill>
                          <a:latin typeface="+mn-lt"/>
                          <a:ea typeface="+mn-ea"/>
                          <a:cs typeface="+mn-cs"/>
                        </a:rPr>
                        <a:t>Все МСП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875912">
                <a:tc>
                  <a:txBody>
                    <a:bodyPr/>
                    <a:lstStyle/>
                    <a:p>
                      <a:pPr algn="l"/>
                      <a:r>
                        <a:rPr lang="ru-RU" sz="2000" b="0" dirty="0">
                          <a:solidFill>
                            <a:srgbClr val="020202"/>
                          </a:solidFill>
                        </a:rPr>
                        <a:t>ЦЕЛИ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>
                          <a:solidFill>
                            <a:srgbClr val="020202"/>
                          </a:solidFill>
                        </a:rPr>
                        <a:t>Увеличение объема инвестиций в развитие бизнеса</a:t>
                      </a:r>
                      <a:endParaRPr lang="ru-RU" sz="2000" dirty="0">
                        <a:solidFill>
                          <a:srgbClr val="020202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980601820"/>
                  </a:ext>
                </a:extLst>
              </a:tr>
              <a:tr h="724288">
                <a:tc>
                  <a:txBody>
                    <a:bodyPr/>
                    <a:lstStyle/>
                    <a:p>
                      <a:pPr algn="l"/>
                      <a:r>
                        <a:rPr kumimoji="0" lang="ru-RU" sz="2000" b="0" u="none" strike="noStrike" cap="none" normalizeH="0" baseline="0" dirty="0">
                          <a:ln>
                            <a:noFill/>
                          </a:ln>
                          <a:solidFill>
                            <a:srgbClr val="020202"/>
                          </a:solidFill>
                          <a:effectLst/>
                        </a:rPr>
                        <a:t>СТАВКА</a:t>
                      </a:r>
                      <a:endParaRPr lang="ru-RU" sz="2000" b="0" dirty="0">
                        <a:solidFill>
                          <a:srgbClr val="020202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kern="1200" dirty="0">
                          <a:solidFill>
                            <a:srgbClr val="020202"/>
                          </a:solidFill>
                          <a:latin typeface="+mn-lt"/>
                          <a:ea typeface="+mn-ea"/>
                          <a:cs typeface="+mn-cs"/>
                        </a:rPr>
                        <a:t>Для малых - </a:t>
                      </a:r>
                      <a:r>
                        <a:rPr lang="ru-RU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15% </a:t>
                      </a:r>
                      <a:r>
                        <a:rPr lang="ru-RU" sz="2000" kern="1200" dirty="0">
                          <a:solidFill>
                            <a:srgbClr val="020202"/>
                          </a:solidFill>
                          <a:latin typeface="+mn-lt"/>
                          <a:ea typeface="+mn-ea"/>
                          <a:cs typeface="+mn-cs"/>
                        </a:rPr>
                        <a:t>/ для средних - </a:t>
                      </a:r>
                      <a:r>
                        <a:rPr lang="ru-RU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13,5%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762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0" dirty="0">
                          <a:solidFill>
                            <a:srgbClr val="020202"/>
                          </a:solidFill>
                        </a:rPr>
                        <a:t>ОБЪЕМ ПРОГРАММЫ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chemeClr val="tx1"/>
                          </a:solidFill>
                        </a:rPr>
                        <a:t>335 </a:t>
                      </a:r>
                      <a:r>
                        <a:rPr lang="ru-RU" sz="2000" b="1" dirty="0">
                          <a:solidFill>
                            <a:schemeClr val="tx1"/>
                          </a:solidFill>
                        </a:rPr>
                        <a:t>млрд руб. до конца 2022 года</a:t>
                      </a:r>
                      <a:endParaRPr lang="ru-RU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3431484506"/>
                  </a:ext>
                </a:extLst>
              </a:tr>
              <a:tr h="67671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0" dirty="0">
                          <a:solidFill>
                            <a:srgbClr val="020202"/>
                          </a:solidFill>
                        </a:rPr>
                        <a:t>ЛИМИТ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до </a:t>
                      </a:r>
                      <a:r>
                        <a:rPr lang="ru-RU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 млрд рублей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22569791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168702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="" xmlns:a16="http://schemas.microsoft.com/office/drawing/2014/main" id="{32141E70-5F22-4965-A202-1A2DC593DF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93421-D54F-4996-98AB-A05A83C75EAB}" type="slidenum">
              <a:rPr lang="ru-RU" smtClean="0"/>
              <a:t>8</a:t>
            </a:fld>
            <a:endParaRPr lang="ru-RU"/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="" xmlns:a16="http://schemas.microsoft.com/office/drawing/2014/main" id="{99CCE65A-93B5-4DED-9753-5243DA2AAC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ru-RU" dirty="0"/>
              <a:t>Антикризисные меры  •   Март 2022</a:t>
            </a:r>
          </a:p>
        </p:txBody>
      </p:sp>
      <p:sp>
        <p:nvSpPr>
          <p:cNvPr id="12" name="Заголовок 1">
            <a:extLst>
              <a:ext uri="{FF2B5EF4-FFF2-40B4-BE49-F238E27FC236}">
                <a16:creationId xmlns="" xmlns:a16="http://schemas.microsoft.com/office/drawing/2014/main" id="{7AF907C0-E54C-A240-982D-7F4874863326}"/>
              </a:ext>
            </a:extLst>
          </p:cNvPr>
          <p:cNvSpPr txBox="1">
            <a:spLocks/>
          </p:cNvSpPr>
          <p:nvPr/>
        </p:nvSpPr>
        <p:spPr>
          <a:xfrm>
            <a:off x="796859" y="1528718"/>
            <a:ext cx="10580669" cy="525621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Segoe UI Black" panose="020B0A02040204020203" pitchFamily="34" charset="0"/>
                <a:cs typeface="Segoe UI Semilight" panose="020B0402040204020203" pitchFamily="34" charset="0"/>
              </a:defRPr>
            </a:lvl1pPr>
          </a:lstStyle>
          <a:p>
            <a:pPr marL="400050" indent="-400050">
              <a:buFont typeface="+mj-lt"/>
              <a:buAutoNum type="romanUcPeriod" startAt="4"/>
            </a:pPr>
            <a:endParaRPr lang="ru-RU" sz="1600" b="1" dirty="0">
              <a:solidFill>
                <a:schemeClr val="accent6">
                  <a:lumMod val="20000"/>
                  <a:lumOff val="80000"/>
                </a:schemeClr>
              </a:solidFill>
              <a:latin typeface="+mn-lt"/>
            </a:endParaRPr>
          </a:p>
        </p:txBody>
      </p:sp>
      <p:graphicFrame>
        <p:nvGraphicFramePr>
          <p:cNvPr id="13" name="Таблица 12">
            <a:extLst>
              <a:ext uri="{FF2B5EF4-FFF2-40B4-BE49-F238E27FC236}">
                <a16:creationId xmlns="" xmlns:a16="http://schemas.microsoft.com/office/drawing/2014/main" id="{78D26CDC-3703-7442-AA09-044A400B55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6568792"/>
              </p:ext>
            </p:extLst>
          </p:nvPr>
        </p:nvGraphicFramePr>
        <p:xfrm>
          <a:off x="638629" y="1995968"/>
          <a:ext cx="10897131" cy="442501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53129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36584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335280">
                <a:tc>
                  <a:txBody>
                    <a:bodyPr/>
                    <a:lstStyle/>
                    <a:p>
                      <a:pPr algn="l"/>
                      <a:r>
                        <a:rPr kumimoji="0" lang="ru-RU" sz="18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ДЛЯ КОГО </a:t>
                      </a:r>
                      <a:endParaRPr lang="ru-RU" sz="1800" b="0" dirty="0">
                        <a:solidFill>
                          <a:schemeClr val="bg1"/>
                        </a:solidFill>
                      </a:endParaRPr>
                    </a:p>
                  </a:txBody>
                  <a:tcPr marT="50292" marB="50292" anchor="ctr">
                    <a:lnL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0" lang="ru-RU" sz="18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МСП из перечня отраслей (ПП РФ от 10.03.2022 №337) </a:t>
                      </a:r>
                      <a:r>
                        <a:rPr kumimoji="0" lang="ru-RU" sz="1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  <a:effectLst/>
                        </a:rPr>
                        <a:t>14</a:t>
                      </a:r>
                      <a:r>
                        <a:rPr kumimoji="0" lang="ru-RU" sz="18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 сфер деятельность</a:t>
                      </a:r>
                      <a:endParaRPr lang="ru-RU" sz="1800" dirty="0">
                        <a:solidFill>
                          <a:schemeClr val="bg1"/>
                        </a:solidFill>
                      </a:endParaRPr>
                    </a:p>
                  </a:txBody>
                  <a:tcPr marT="50292" marB="50292" anchor="ctr">
                    <a:lnL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553796">
                <a:tc>
                  <a:txBody>
                    <a:bodyPr/>
                    <a:lstStyle/>
                    <a:p>
                      <a:pPr algn="l"/>
                      <a:r>
                        <a:rPr lang="ru-RU" sz="1800" b="0" dirty="0">
                          <a:solidFill>
                            <a:schemeClr val="bg1"/>
                          </a:solidFill>
                        </a:rPr>
                        <a:t>ПЕРЕЧЕНЬ ОТРАСЛЕЙ</a:t>
                      </a:r>
                    </a:p>
                  </a:txBody>
                  <a:tcPr marT="50292" marB="50292" anchor="ctr">
                    <a:lnL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T="50292" marB="50292" anchor="ctr">
                    <a:lnL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440848854"/>
                  </a:ext>
                </a:extLst>
              </a:tr>
              <a:tr h="804672">
                <a:tc>
                  <a:txBody>
                    <a:bodyPr/>
                    <a:lstStyle/>
                    <a:p>
                      <a:pPr algn="l"/>
                      <a:r>
                        <a:rPr lang="ru-RU" sz="1800" b="0" dirty="0">
                          <a:solidFill>
                            <a:schemeClr val="bg1"/>
                          </a:solidFill>
                        </a:rPr>
                        <a:t>УСЛОВИЯ</a:t>
                      </a:r>
                    </a:p>
                  </a:txBody>
                  <a:tcPr marT="50292" marB="50292" anchor="ctr">
                    <a:lnL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0" lvl="0" indent="-2286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ru-RU" sz="1800" dirty="0">
                          <a:solidFill>
                            <a:schemeClr val="bg1"/>
                          </a:solidFill>
                        </a:rPr>
                        <a:t>Снижение дохода за последний месяц на </a:t>
                      </a:r>
                      <a:r>
                        <a:rPr lang="ru-RU" sz="1800" b="1" dirty="0"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rPr>
                        <a:t>30%</a:t>
                      </a:r>
                      <a:r>
                        <a:rPr lang="ru-RU" sz="1800" dirty="0"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rPr>
                        <a:t> </a:t>
                      </a:r>
                      <a:r>
                        <a:rPr lang="ru-RU" sz="1800" dirty="0">
                          <a:solidFill>
                            <a:schemeClr val="bg1"/>
                          </a:solidFill>
                        </a:rPr>
                        <a:t>по сравнению со среднемесячным доходом в 2021 году</a:t>
                      </a:r>
                    </a:p>
                    <a:p>
                      <a:pPr marL="228600" marR="0" lvl="0" indent="-2286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ru-RU" sz="1800" dirty="0">
                          <a:solidFill>
                            <a:schemeClr val="bg1"/>
                          </a:solidFill>
                        </a:rPr>
                        <a:t>Отсутствие действующих отсрочек по кредиту</a:t>
                      </a:r>
                    </a:p>
                    <a:p>
                      <a:pPr marL="228600" marR="0" lvl="0" indent="-2286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ru-RU" sz="1800" dirty="0">
                          <a:solidFill>
                            <a:schemeClr val="bg1"/>
                          </a:solidFill>
                        </a:rPr>
                        <a:t>Кредитный договор оформлен </a:t>
                      </a:r>
                      <a:r>
                        <a:rPr lang="ru-RU" sz="1800" b="1" dirty="0"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rPr>
                        <a:t>до 1 марта 2022 г.</a:t>
                      </a:r>
                    </a:p>
                  </a:txBody>
                  <a:tcPr marT="50292" marB="50292" anchor="ctr">
                    <a:lnL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pPr algn="l"/>
                      <a:r>
                        <a:rPr lang="ru-RU" sz="1800" b="0" dirty="0">
                          <a:solidFill>
                            <a:schemeClr val="bg1"/>
                          </a:solidFill>
                        </a:rPr>
                        <a:t>СРОКИ</a:t>
                      </a:r>
                    </a:p>
                  </a:txBody>
                  <a:tcPr marT="50292" marB="50292" anchor="ctr">
                    <a:lnL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rPr>
                        <a:t>Оформить можно до 30 сентября 2022 г.</a:t>
                      </a:r>
                    </a:p>
                  </a:txBody>
                  <a:tcPr marT="50292" marB="50292" anchor="ctr">
                    <a:lnL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256979103"/>
                  </a:ext>
                </a:extLst>
              </a:tr>
              <a:tr h="740575">
                <a:tc>
                  <a:txBody>
                    <a:bodyPr/>
                    <a:lstStyle/>
                    <a:p>
                      <a:pPr algn="l"/>
                      <a:r>
                        <a:rPr lang="ru-RU" sz="1800" b="0" dirty="0">
                          <a:solidFill>
                            <a:schemeClr val="bg1"/>
                          </a:solidFill>
                        </a:rPr>
                        <a:t>ОТСРОЧКА</a:t>
                      </a:r>
                    </a:p>
                  </a:txBody>
                  <a:tcPr marT="50292" marB="50292" anchor="ctr">
                    <a:lnL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До </a:t>
                      </a:r>
                      <a:r>
                        <a:rPr lang="ru-RU" sz="1800" b="1" kern="1200" dirty="0"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r>
                        <a:rPr lang="ru-RU" sz="1800" kern="1200" dirty="0"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8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месяцев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Предоставление кредитных каникул - отсрочка платежей по процентам и основному долгу.</a:t>
                      </a:r>
                    </a:p>
                  </a:txBody>
                  <a:tcPr marT="50292" marB="50292" anchor="ctr">
                    <a:lnL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807321460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3FA46B0B-0BE1-8443-8093-2AEC2508CF00}"/>
              </a:ext>
            </a:extLst>
          </p:cNvPr>
          <p:cNvSpPr txBox="1"/>
          <p:nvPr/>
        </p:nvSpPr>
        <p:spPr>
          <a:xfrm>
            <a:off x="3139278" y="2519269"/>
            <a:ext cx="3644784" cy="12865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1" indent="-285750">
              <a:buClr>
                <a:schemeClr val="accent5">
                  <a:lumMod val="40000"/>
                  <a:lumOff val="60000"/>
                </a:schemeClr>
              </a:buClr>
              <a:buFont typeface="Wingdings" pitchFamily="2" charset="2"/>
              <a:buChar char="§"/>
              <a:defRPr/>
            </a:pPr>
            <a:r>
              <a:rPr lang="ru-RU" sz="1400" dirty="0">
                <a:solidFill>
                  <a:schemeClr val="bg1"/>
                </a:solidFill>
              </a:rPr>
              <a:t>Оптовая и розничная торговля</a:t>
            </a:r>
          </a:p>
          <a:p>
            <a:pPr marL="285750" lvl="1" indent="-285750">
              <a:buClr>
                <a:schemeClr val="accent5">
                  <a:lumMod val="40000"/>
                  <a:lumOff val="60000"/>
                </a:schemeClr>
              </a:buClr>
              <a:buFont typeface="Wingdings" pitchFamily="2" charset="2"/>
              <a:buChar char="§"/>
              <a:defRPr/>
            </a:pPr>
            <a:r>
              <a:rPr lang="ru-RU" sz="1400" dirty="0">
                <a:solidFill>
                  <a:schemeClr val="bg1"/>
                </a:solidFill>
              </a:rPr>
              <a:t>Общественное питание</a:t>
            </a:r>
          </a:p>
          <a:p>
            <a:pPr marL="285750" lvl="1" indent="-285750">
              <a:buClr>
                <a:schemeClr val="accent5">
                  <a:lumMod val="40000"/>
                  <a:lumOff val="60000"/>
                </a:schemeClr>
              </a:buClr>
              <a:buFont typeface="Wingdings" pitchFamily="2" charset="2"/>
              <a:buChar char="§"/>
              <a:defRPr/>
            </a:pPr>
            <a:r>
              <a:rPr lang="ru-RU" sz="1400" dirty="0">
                <a:solidFill>
                  <a:schemeClr val="bg1"/>
                </a:solidFill>
              </a:rPr>
              <a:t>Наука и </a:t>
            </a:r>
            <a:r>
              <a:rPr lang="en-US" sz="1400" dirty="0">
                <a:solidFill>
                  <a:schemeClr val="bg1"/>
                </a:solidFill>
              </a:rPr>
              <a:t>IT</a:t>
            </a:r>
          </a:p>
          <a:p>
            <a:pPr marL="285750" lvl="1" indent="-285750">
              <a:buClr>
                <a:schemeClr val="accent5">
                  <a:lumMod val="40000"/>
                  <a:lumOff val="60000"/>
                </a:schemeClr>
              </a:buClr>
              <a:buFont typeface="Wingdings" pitchFamily="2" charset="2"/>
              <a:buChar char="§"/>
              <a:defRPr/>
            </a:pPr>
            <a:r>
              <a:rPr lang="ru-RU" sz="1400" dirty="0">
                <a:solidFill>
                  <a:schemeClr val="bg1"/>
                </a:solidFill>
              </a:rPr>
              <a:t>Обрабатывающие производства</a:t>
            </a:r>
          </a:p>
          <a:p>
            <a:pPr marL="285750" lvl="1" indent="-285750">
              <a:buClr>
                <a:schemeClr val="accent5">
                  <a:lumMod val="40000"/>
                  <a:lumOff val="60000"/>
                </a:schemeClr>
              </a:buClr>
              <a:buFont typeface="Wingdings" pitchFamily="2" charset="2"/>
              <a:buChar char="§"/>
              <a:defRPr/>
            </a:pPr>
            <a:r>
              <a:rPr lang="ru-RU" sz="1400" dirty="0">
                <a:solidFill>
                  <a:schemeClr val="bg1"/>
                </a:solidFill>
              </a:rPr>
              <a:t>Сельское хозяйство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D82F19FA-A3C7-40AC-8FD4-4A8692DBCA94}"/>
              </a:ext>
            </a:extLst>
          </p:cNvPr>
          <p:cNvSpPr txBox="1"/>
          <p:nvPr/>
        </p:nvSpPr>
        <p:spPr>
          <a:xfrm>
            <a:off x="7741094" y="2519269"/>
            <a:ext cx="3644784" cy="12865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1" indent="-285750">
              <a:buClr>
                <a:schemeClr val="accent5">
                  <a:lumMod val="40000"/>
                  <a:lumOff val="60000"/>
                </a:schemeClr>
              </a:buClr>
              <a:buFont typeface="Wingdings" pitchFamily="2" charset="2"/>
              <a:buChar char="§"/>
              <a:defRPr/>
            </a:pPr>
            <a:r>
              <a:rPr lang="ru-RU" sz="1400" dirty="0">
                <a:solidFill>
                  <a:schemeClr val="bg1"/>
                </a:solidFill>
              </a:rPr>
              <a:t>Здравоохранение</a:t>
            </a:r>
          </a:p>
          <a:p>
            <a:pPr marL="285750" lvl="1" indent="-285750">
              <a:buClr>
                <a:schemeClr val="accent5">
                  <a:lumMod val="40000"/>
                  <a:lumOff val="60000"/>
                </a:schemeClr>
              </a:buClr>
              <a:buFont typeface="Wingdings" pitchFamily="2" charset="2"/>
              <a:buChar char="§"/>
              <a:defRPr/>
            </a:pPr>
            <a:r>
              <a:rPr lang="ru-RU" sz="1400" dirty="0">
                <a:solidFill>
                  <a:schemeClr val="bg1"/>
                </a:solidFill>
              </a:rPr>
              <a:t>Образование</a:t>
            </a:r>
          </a:p>
          <a:p>
            <a:pPr marL="285750" lvl="1" indent="-285750">
              <a:buClr>
                <a:schemeClr val="accent5">
                  <a:lumMod val="40000"/>
                  <a:lumOff val="60000"/>
                </a:schemeClr>
              </a:buClr>
              <a:buFont typeface="Wingdings" pitchFamily="2" charset="2"/>
              <a:buChar char="§"/>
              <a:defRPr/>
            </a:pPr>
            <a:r>
              <a:rPr lang="ru-RU" sz="1400" dirty="0">
                <a:solidFill>
                  <a:schemeClr val="bg1"/>
                </a:solidFill>
              </a:rPr>
              <a:t>Культура и спорт</a:t>
            </a:r>
            <a:endParaRPr lang="en-US" sz="1400" dirty="0">
              <a:solidFill>
                <a:schemeClr val="bg1"/>
              </a:solidFill>
            </a:endParaRPr>
          </a:p>
          <a:p>
            <a:pPr marL="285750" lvl="1" indent="-285750">
              <a:buClr>
                <a:schemeClr val="accent5">
                  <a:lumMod val="40000"/>
                  <a:lumOff val="60000"/>
                </a:schemeClr>
              </a:buClr>
              <a:buFont typeface="Wingdings" pitchFamily="2" charset="2"/>
              <a:buChar char="§"/>
              <a:defRPr/>
            </a:pPr>
            <a:r>
              <a:rPr lang="ru-RU" sz="1400" dirty="0">
                <a:solidFill>
                  <a:schemeClr val="bg1"/>
                </a:solidFill>
              </a:rPr>
              <a:t>Сфера услуг</a:t>
            </a:r>
          </a:p>
          <a:p>
            <a:pPr marL="285750" lvl="1" indent="-285750">
              <a:buClr>
                <a:schemeClr val="accent5">
                  <a:lumMod val="40000"/>
                  <a:lumOff val="60000"/>
                </a:schemeClr>
              </a:buClr>
              <a:buFont typeface="Wingdings" pitchFamily="2" charset="2"/>
              <a:buChar char="§"/>
              <a:defRPr/>
            </a:pPr>
            <a:r>
              <a:rPr lang="ru-RU" sz="1400" dirty="0">
                <a:solidFill>
                  <a:schemeClr val="bg1"/>
                </a:solidFill>
              </a:rPr>
              <a:t>Гостиничный бизнес</a:t>
            </a:r>
          </a:p>
        </p:txBody>
      </p:sp>
      <p:sp>
        <p:nvSpPr>
          <p:cNvPr id="10" name="Заголовок 7">
            <a:extLst>
              <a:ext uri="{FF2B5EF4-FFF2-40B4-BE49-F238E27FC236}">
                <a16:creationId xmlns="" xmlns:a16="http://schemas.microsoft.com/office/drawing/2014/main" id="{04CDF945-9E19-4D07-9897-D404F4714C02}"/>
              </a:ext>
            </a:extLst>
          </p:cNvPr>
          <p:cNvSpPr txBox="1">
            <a:spLocks/>
          </p:cNvSpPr>
          <p:nvPr/>
        </p:nvSpPr>
        <p:spPr>
          <a:xfrm>
            <a:off x="471136" y="325974"/>
            <a:ext cx="10914742" cy="10363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Segoe UI Black" panose="020B0A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ru-RU" dirty="0" smtClean="0">
                <a:solidFill>
                  <a:schemeClr val="bg1"/>
                </a:solidFill>
              </a:rPr>
              <a:t>Программы поддержки с банками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5" name="Заголовок 1">
            <a:extLst>
              <a:ext uri="{FF2B5EF4-FFF2-40B4-BE49-F238E27FC236}">
                <a16:creationId xmlns="" xmlns:a16="http://schemas.microsoft.com/office/drawing/2014/main" id="{D8F0A963-9956-2540-99D9-474E73C8E9DB}"/>
              </a:ext>
            </a:extLst>
          </p:cNvPr>
          <p:cNvSpPr txBox="1">
            <a:spLocks/>
          </p:cNvSpPr>
          <p:nvPr/>
        </p:nvSpPr>
        <p:spPr>
          <a:xfrm>
            <a:off x="638172" y="1236000"/>
            <a:ext cx="10580669" cy="477837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Segoe UI Black" panose="020B0A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en-US" sz="2000" b="1" dirty="0" smtClean="0">
                <a:solidFill>
                  <a:schemeClr val="bg1"/>
                </a:solidFill>
                <a:latin typeface="+mn-lt"/>
              </a:rPr>
              <a:t>IV. </a:t>
            </a:r>
            <a:r>
              <a:rPr lang="ru-RU" sz="2000" b="1" dirty="0" smtClean="0">
                <a:solidFill>
                  <a:schemeClr val="bg1"/>
                </a:solidFill>
                <a:latin typeface="+mn-lt"/>
              </a:rPr>
              <a:t>«КРЕДИТНЫЕ КАНИКУЛЫ»</a:t>
            </a:r>
            <a:endParaRPr lang="ru-RU" sz="2000" b="1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445546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="" xmlns:a16="http://schemas.microsoft.com/office/drawing/2014/main" id="{32141E70-5F22-4965-A202-1A2DC593DF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93421-D54F-4996-98AB-A05A83C75EAB}" type="slidenum">
              <a:rPr lang="ru-RU" smtClean="0"/>
              <a:t>9</a:t>
            </a:fld>
            <a:endParaRPr lang="ru-RU"/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="" xmlns:a16="http://schemas.microsoft.com/office/drawing/2014/main" id="{99CCE65A-93B5-4DED-9753-5243DA2AAC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ru-RU" dirty="0"/>
              <a:t>Антикризисные меры  •   Март 2022</a:t>
            </a:r>
          </a:p>
        </p:txBody>
      </p:sp>
      <p:sp>
        <p:nvSpPr>
          <p:cNvPr id="14" name="Заголовок 1">
            <a:extLst>
              <a:ext uri="{FF2B5EF4-FFF2-40B4-BE49-F238E27FC236}">
                <a16:creationId xmlns="" xmlns:a16="http://schemas.microsoft.com/office/drawing/2014/main" id="{1E5B689A-1F7E-2840-B3A0-145FA626FDD6}"/>
              </a:ext>
            </a:extLst>
          </p:cNvPr>
          <p:cNvSpPr txBox="1">
            <a:spLocks/>
          </p:cNvSpPr>
          <p:nvPr/>
        </p:nvSpPr>
        <p:spPr>
          <a:xfrm>
            <a:off x="638174" y="2375377"/>
            <a:ext cx="10580669" cy="477837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Segoe UI Black" panose="020B0A02040204020203" pitchFamily="34" charset="0"/>
                <a:cs typeface="Segoe UI Semilight" panose="020B0402040204020203" pitchFamily="34" charset="0"/>
              </a:defRPr>
            </a:lvl1pPr>
          </a:lstStyle>
          <a:p>
            <a:pPr marL="400050" indent="-400050">
              <a:buFont typeface="+mj-lt"/>
              <a:buAutoNum type="romanUcPeriod" startAt="5"/>
            </a:pPr>
            <a:endParaRPr lang="ru-RU" sz="1600" b="1" dirty="0">
              <a:solidFill>
                <a:schemeClr val="accent6">
                  <a:lumMod val="20000"/>
                  <a:lumOff val="80000"/>
                </a:schemeClr>
              </a:solidFill>
              <a:latin typeface="+mn-lt"/>
            </a:endParaRPr>
          </a:p>
        </p:txBody>
      </p:sp>
      <p:graphicFrame>
        <p:nvGraphicFramePr>
          <p:cNvPr id="15" name="Таблица 14">
            <a:extLst>
              <a:ext uri="{FF2B5EF4-FFF2-40B4-BE49-F238E27FC236}">
                <a16:creationId xmlns="" xmlns:a16="http://schemas.microsoft.com/office/drawing/2014/main" id="{6EDDAA50-3F36-8E42-8964-8474B98B3F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9470610"/>
              </p:ext>
            </p:extLst>
          </p:nvPr>
        </p:nvGraphicFramePr>
        <p:xfrm>
          <a:off x="479942" y="2375378"/>
          <a:ext cx="11102458" cy="382730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11391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98854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52373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ДЛЯ КОГО 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Системообразующие предприятия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32948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СУТЬ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Субсидирование кредитных ставок для системообразующих предприятий для получения ими кредитов на пополнение оборотных средств 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817394135"/>
                  </a:ext>
                </a:extLst>
              </a:tr>
              <a:tr h="52373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УСЛОВИЯ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Процентная ставка </a:t>
                      </a:r>
                      <a:r>
                        <a:rPr lang="ru-RU" sz="2000" b="1" kern="1200" dirty="0"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10%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2373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СУММА ЗАЙМА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До </a:t>
                      </a:r>
                      <a:r>
                        <a:rPr lang="ru-RU" sz="2000" b="1" kern="1200" dirty="0"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5 млрд рублей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4252115522"/>
                  </a:ext>
                </a:extLst>
              </a:tr>
              <a:tr h="92661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ОБЪЕМ ФИНАНСИРОВАНИЯ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1,5 трлн на 60 месяцев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256979103"/>
                  </a:ext>
                </a:extLst>
              </a:tr>
            </a:tbl>
          </a:graphicData>
        </a:graphic>
      </p:graphicFrame>
      <p:sp>
        <p:nvSpPr>
          <p:cNvPr id="9" name="Заголовок 7">
            <a:extLst>
              <a:ext uri="{FF2B5EF4-FFF2-40B4-BE49-F238E27FC236}">
                <a16:creationId xmlns="" xmlns:a16="http://schemas.microsoft.com/office/drawing/2014/main" id="{04CDF945-9E19-4D07-9897-D404F4714C02}"/>
              </a:ext>
            </a:extLst>
          </p:cNvPr>
          <p:cNvSpPr txBox="1">
            <a:spLocks/>
          </p:cNvSpPr>
          <p:nvPr/>
        </p:nvSpPr>
        <p:spPr>
          <a:xfrm>
            <a:off x="471136" y="325974"/>
            <a:ext cx="10914742" cy="10363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Segoe UI Black" panose="020B0A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ru-RU" dirty="0" smtClean="0">
                <a:solidFill>
                  <a:schemeClr val="bg1"/>
                </a:solidFill>
              </a:rPr>
              <a:t>Программы поддержки с банками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0" name="Заголовок 1">
            <a:extLst>
              <a:ext uri="{FF2B5EF4-FFF2-40B4-BE49-F238E27FC236}">
                <a16:creationId xmlns="" xmlns:a16="http://schemas.microsoft.com/office/drawing/2014/main" id="{D8F0A963-9956-2540-99D9-474E73C8E9DB}"/>
              </a:ext>
            </a:extLst>
          </p:cNvPr>
          <p:cNvSpPr txBox="1">
            <a:spLocks/>
          </p:cNvSpPr>
          <p:nvPr/>
        </p:nvSpPr>
        <p:spPr>
          <a:xfrm>
            <a:off x="638172" y="1236000"/>
            <a:ext cx="11431908" cy="477837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Segoe UI Black" panose="020B0A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en-US" sz="2000" b="1" dirty="0" smtClean="0">
                <a:solidFill>
                  <a:schemeClr val="bg1"/>
                </a:solidFill>
                <a:latin typeface="+mn-lt"/>
              </a:rPr>
              <a:t>V</a:t>
            </a:r>
            <a:r>
              <a:rPr lang="ru-RU" sz="2000" b="1" dirty="0" smtClean="0">
                <a:solidFill>
                  <a:schemeClr val="bg1"/>
                </a:solidFill>
                <a:latin typeface="+mn-lt"/>
              </a:rPr>
              <a:t>. ЛЬГОТНОЕ </a:t>
            </a:r>
            <a:r>
              <a:rPr lang="ru-RU" sz="2000" b="1" dirty="0">
                <a:solidFill>
                  <a:schemeClr val="bg1"/>
                </a:solidFill>
                <a:latin typeface="+mn-lt"/>
              </a:rPr>
              <a:t>КРЕДИТОВАНИЕ ДЛЯ СИСТЕМООБРАЗУЮЩИХ ПРЕДПРИЯТИЙ </a:t>
            </a:r>
            <a:r>
              <a:rPr lang="ru-RU" sz="1600" b="1" dirty="0">
                <a:solidFill>
                  <a:schemeClr val="bg1"/>
                </a:solidFill>
                <a:latin typeface="+mn-lt"/>
              </a:rPr>
              <a:t>- </a:t>
            </a:r>
            <a:r>
              <a:rPr lang="ru-RU" sz="1200" b="1" dirty="0">
                <a:solidFill>
                  <a:schemeClr val="bg1"/>
                </a:solidFill>
                <a:latin typeface="+mn-lt"/>
              </a:rPr>
              <a:t>В РАЗРАБОТКЕ </a:t>
            </a:r>
          </a:p>
        </p:txBody>
      </p:sp>
    </p:spTree>
    <p:extLst>
      <p:ext uri="{BB962C8B-B14F-4D97-AF65-F5344CB8AC3E}">
        <p14:creationId xmlns:p14="http://schemas.microsoft.com/office/powerpoint/2010/main" val="2048410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MO">
      <a:dk1>
        <a:srgbClr val="004680"/>
      </a:dk1>
      <a:lt1>
        <a:sysClr val="window" lastClr="FFFFFF"/>
      </a:lt1>
      <a:dk2>
        <a:srgbClr val="026BC2"/>
      </a:dk2>
      <a:lt2>
        <a:srgbClr val="E6E8EE"/>
      </a:lt2>
      <a:accent1>
        <a:srgbClr val="3081B6"/>
      </a:accent1>
      <a:accent2>
        <a:srgbClr val="EA557F"/>
      </a:accent2>
      <a:accent3>
        <a:srgbClr val="97999B"/>
      </a:accent3>
      <a:accent4>
        <a:srgbClr val="FFC000"/>
      </a:accent4>
      <a:accent5>
        <a:srgbClr val="1D8C95"/>
      </a:accent5>
      <a:accent6>
        <a:srgbClr val="48B273"/>
      </a:accent6>
      <a:hlink>
        <a:srgbClr val="0563C1"/>
      </a:hlink>
      <a:folHlink>
        <a:srgbClr val="954F72"/>
      </a:folHlink>
    </a:clrScheme>
    <a:fontScheme name="Другая 1">
      <a:majorFont>
        <a:latin typeface="Segoe UI Semilight"/>
        <a:ea typeface=""/>
        <a:cs typeface=""/>
      </a:majorFont>
      <a:minorFont>
        <a:latin typeface="Segoe UI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Центры «Мой бизнес».pptx" id="{CD78F8FA-615B-4256-994A-4F083DFD3B42}" vid="{677E270A-3BD6-47D2-BDCC-F6EA8FA3B559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 Office</Template>
  <TotalTime>613</TotalTime>
  <Words>1120</Words>
  <Application>Microsoft Office PowerPoint</Application>
  <PresentationFormat>Произвольный</PresentationFormat>
  <Paragraphs>220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6" baseType="lpstr">
      <vt:lpstr>Arial</vt:lpstr>
      <vt:lpstr>Times New Roman</vt:lpstr>
      <vt:lpstr>Calibri Light</vt:lpstr>
      <vt:lpstr>Calibri</vt:lpstr>
      <vt:lpstr>Segoe UI Semilight</vt:lpstr>
      <vt:lpstr>Segoe UI Black</vt:lpstr>
      <vt:lpstr>Segoe UI</vt:lpstr>
      <vt:lpstr>Wingdings</vt:lpstr>
      <vt:lpstr>Тема Office</vt:lpstr>
      <vt:lpstr>Антикризисные меры поддержки бизнеса</vt:lpstr>
      <vt:lpstr>Первый пакет мер поддержки РФ</vt:lpstr>
      <vt:lpstr>Первый пакет мер поддержки РФ</vt:lpstr>
      <vt:lpstr>Второй пакет мер поддержки РФ</vt:lpstr>
      <vt:lpstr>Программы поддержки с банками</vt:lpstr>
      <vt:lpstr>Презентация PowerPoint</vt:lpstr>
      <vt:lpstr>Презентация PowerPoint</vt:lpstr>
      <vt:lpstr>Презентация PowerPoint</vt:lpstr>
      <vt:lpstr>Презентация PowerPoint</vt:lpstr>
      <vt:lpstr>Работа с банками</vt:lpstr>
      <vt:lpstr>Меры поддержки МО</vt:lpstr>
      <vt:lpstr>Меры поддержки МО</vt:lpstr>
      <vt:lpstr>Меры поддержки МО</vt:lpstr>
      <vt:lpstr>Презентация PowerPoint</vt:lpstr>
      <vt:lpstr>Презентация PowerPoint</vt:lpstr>
      <vt:lpstr>Информационная поддержка бизнеса</vt:lpstr>
      <vt:lpstr>Антикризисные меры поддержки бизнеса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Антикризисные меры</dc:title>
  <dc:creator>Елизавета Варенова</dc:creator>
  <cp:lastModifiedBy>Дарья П. Воронцова</cp:lastModifiedBy>
  <cp:revision>27</cp:revision>
  <dcterms:created xsi:type="dcterms:W3CDTF">2022-03-13T16:12:12Z</dcterms:created>
  <dcterms:modified xsi:type="dcterms:W3CDTF">2022-03-15T17:55:01Z</dcterms:modified>
</cp:coreProperties>
</file>